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verage"/>
      <p:regular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ristin Caolo"/>
  <p:cmAuthor clrIdx="1" id="1" initials="" lastIdx="1" name="Ro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Oswald-regular.fntdata"/><Relationship Id="rId21" Type="http://schemas.openxmlformats.org/officeDocument/2006/relationships/slide" Target="slides/slide15.xml"/><Relationship Id="rId43" Type="http://schemas.openxmlformats.org/officeDocument/2006/relationships/font" Target="fonts/Average-regular.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11T11:21:49.643">
    <p:pos x="56" y="392"/>
    <p:text>check references section for references to add/remove</p:text>
  </p:cm>
  <p:cm authorId="1" idx="1" dt="2023-07-11T14:39:10.706">
    <p:pos x="56" y="492"/>
    <p:text>have we used this benjamin or just the beyond trust bioethics 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ndfonline.com/doi/full/10.1080/09687599.2014.957925"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ndfonline.com/doi/full/10.1080/09687599.2014.95792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880d47f8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880d47f8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880d47f8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880d47f8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880d47f8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880d47f8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325">
                <a:solidFill>
                  <a:schemeClr val="dk1"/>
                </a:solidFill>
              </a:rPr>
              <a:t>‘Distrust’ </a:t>
            </a:r>
            <a:r>
              <a:rPr lang="en" sz="1325">
                <a:solidFill>
                  <a:schemeClr val="dk1"/>
                </a:solidFill>
              </a:rPr>
              <a:t>of researchers can contribute to participant attrition in longitudinal studies on mental health (Woodall et al. 2010)</a:t>
            </a:r>
            <a:endParaRPr sz="1325">
              <a:solidFill>
                <a:schemeClr val="dk1"/>
              </a:solidFill>
            </a:endParaRPr>
          </a:p>
          <a:p>
            <a:pPr indent="0" lvl="0" marL="0" rtl="0" algn="l">
              <a:lnSpc>
                <a:spcPct val="105000"/>
              </a:lnSpc>
              <a:spcBef>
                <a:spcPts val="0"/>
              </a:spcBef>
              <a:spcAft>
                <a:spcPts val="0"/>
              </a:spcAft>
              <a:buNone/>
            </a:pPr>
            <a:r>
              <a:t/>
            </a:r>
            <a:endParaRPr sz="1325">
              <a:solidFill>
                <a:schemeClr val="dk1"/>
              </a:solidFill>
            </a:endParaRPr>
          </a:p>
          <a:p>
            <a:pPr indent="0" lvl="0" marL="0" rtl="0" algn="l">
              <a:lnSpc>
                <a:spcPct val="105000"/>
              </a:lnSpc>
              <a:spcBef>
                <a:spcPts val="0"/>
              </a:spcBef>
              <a:spcAft>
                <a:spcPts val="0"/>
              </a:spcAft>
              <a:buNone/>
            </a:pPr>
            <a:r>
              <a:rPr lang="en" sz="1325">
                <a:solidFill>
                  <a:schemeClr val="dk1"/>
                </a:solidFill>
              </a:rPr>
              <a:t>This is particularly the case for marginalised communities that have </a:t>
            </a:r>
            <a:r>
              <a:rPr b="1" lang="en" sz="1325">
                <a:solidFill>
                  <a:schemeClr val="dk1"/>
                </a:solidFill>
              </a:rPr>
              <a:t>experienced violence from medical services and have been exploited for clinical research</a:t>
            </a:r>
            <a:r>
              <a:rPr lang="en" sz="1325">
                <a:solidFill>
                  <a:schemeClr val="dk1"/>
                </a:solidFill>
              </a:rPr>
              <a:t> (Benjamin 2016). </a:t>
            </a:r>
            <a:endParaRPr sz="1325">
              <a:solidFill>
                <a:schemeClr val="dk1"/>
              </a:solidFill>
            </a:endParaRPr>
          </a:p>
          <a:p>
            <a:pPr indent="0" lvl="0" marL="0" rtl="0" algn="l">
              <a:lnSpc>
                <a:spcPct val="105000"/>
              </a:lnSpc>
              <a:spcBef>
                <a:spcPts val="0"/>
              </a:spcBef>
              <a:spcAft>
                <a:spcPts val="0"/>
              </a:spcAft>
              <a:buNone/>
            </a:pPr>
            <a:r>
              <a:t/>
            </a:r>
            <a:endParaRPr sz="1325">
              <a:solidFill>
                <a:schemeClr val="dk1"/>
              </a:solidFill>
            </a:endParaRPr>
          </a:p>
          <a:p>
            <a:pPr indent="0" lvl="0" marL="0" rtl="0" algn="l">
              <a:lnSpc>
                <a:spcPct val="105000"/>
              </a:lnSpc>
              <a:spcBef>
                <a:spcPts val="0"/>
              </a:spcBef>
              <a:spcAft>
                <a:spcPts val="0"/>
              </a:spcAft>
              <a:buNone/>
            </a:pPr>
            <a:r>
              <a:rPr lang="en" sz="1325">
                <a:solidFill>
                  <a:schemeClr val="dk1"/>
                </a:solidFill>
              </a:rPr>
              <a:t>Include example here</a:t>
            </a:r>
            <a:endParaRPr sz="1325">
              <a:solidFill>
                <a:schemeClr val="dk1"/>
              </a:solidFill>
            </a:endParaRPr>
          </a:p>
          <a:p>
            <a:pPr indent="0" lvl="0" marL="0" rtl="0" algn="l">
              <a:lnSpc>
                <a:spcPct val="105000"/>
              </a:lnSpc>
              <a:spcBef>
                <a:spcPts val="0"/>
              </a:spcBef>
              <a:spcAft>
                <a:spcPts val="0"/>
              </a:spcAft>
              <a:buNone/>
            </a:pPr>
            <a:r>
              <a:t/>
            </a:r>
            <a:endParaRPr sz="1325">
              <a:solidFill>
                <a:schemeClr val="dk1"/>
              </a:solidFill>
            </a:endParaRPr>
          </a:p>
          <a:p>
            <a:pPr indent="-312737" lvl="0" marL="457200" rtl="0" algn="l">
              <a:lnSpc>
                <a:spcPct val="105000"/>
              </a:lnSpc>
              <a:spcBef>
                <a:spcPts val="0"/>
              </a:spcBef>
              <a:spcAft>
                <a:spcPts val="0"/>
              </a:spcAft>
              <a:buClr>
                <a:schemeClr val="dk1"/>
              </a:buClr>
              <a:buSzPts val="1325"/>
              <a:buChar char="●"/>
            </a:pPr>
            <a:r>
              <a:rPr lang="en" sz="1325">
                <a:solidFill>
                  <a:schemeClr val="dk1"/>
                </a:solidFill>
              </a:rPr>
              <a:t>This distrust extends to limiting the diversity of researchers engaged in studies on mental health, for example, user-led or survivor research (</a:t>
            </a:r>
            <a:r>
              <a:rPr lang="en" sz="1200" u="sng">
                <a:solidFill>
                  <a:schemeClr val="dk1"/>
                </a:solidFill>
                <a:hlinkClick r:id="rId2">
                  <a:extLst>
                    <a:ext uri="{A12FA001-AC4F-418D-AE19-62706E023703}">
                      <ahyp:hlinkClr val="tx"/>
                    </a:ext>
                  </a:extLst>
                </a:hlinkClick>
              </a:rPr>
              <a:t>Russo and Bereford 2015</a:t>
            </a:r>
            <a:r>
              <a:rPr lang="en" sz="1200">
                <a:solidFill>
                  <a:schemeClr val="dk1"/>
                </a:solidFill>
              </a:rPr>
              <a:t>).</a:t>
            </a:r>
            <a:r>
              <a:rPr lang="en" sz="1325">
                <a:solidFill>
                  <a:schemeClr val="dk1"/>
                </a:solidFill>
              </a:rPr>
              <a:t> </a:t>
            </a:r>
            <a:endParaRPr sz="1325">
              <a:solidFill>
                <a:schemeClr val="dk1"/>
              </a:solidFill>
            </a:endParaRPr>
          </a:p>
          <a:p>
            <a:pPr indent="0" lvl="0" marL="0" rtl="0" algn="l">
              <a:lnSpc>
                <a:spcPct val="105000"/>
              </a:lnSpc>
              <a:spcBef>
                <a:spcPts val="0"/>
              </a:spcBef>
              <a:spcAft>
                <a:spcPts val="0"/>
              </a:spcAft>
              <a:buNone/>
            </a:pPr>
            <a:r>
              <a:t/>
            </a:r>
            <a:endParaRPr sz="1325">
              <a:solidFill>
                <a:schemeClr val="dk1"/>
              </a:solidFill>
            </a:endParaRPr>
          </a:p>
          <a:p>
            <a:pPr indent="-312737" lvl="0" marL="457200" rtl="0" algn="l">
              <a:lnSpc>
                <a:spcPct val="105000"/>
              </a:lnSpc>
              <a:spcBef>
                <a:spcPts val="0"/>
              </a:spcBef>
              <a:spcAft>
                <a:spcPts val="0"/>
              </a:spcAft>
              <a:buClr>
                <a:schemeClr val="dk1"/>
              </a:buClr>
              <a:buSzPts val="1325"/>
              <a:buChar char="●"/>
            </a:pPr>
            <a:r>
              <a:rPr lang="en" sz="1325">
                <a:solidFill>
                  <a:schemeClr val="dk1"/>
                </a:solidFill>
              </a:rPr>
              <a:t>User Led Methodologies - definition: User-led research is a way of getting around this (Rose 2022)</a:t>
            </a:r>
            <a:endParaRPr sz="1325">
              <a:solidFill>
                <a:schemeClr val="dk1"/>
              </a:solidFill>
            </a:endParaRPr>
          </a:p>
          <a:p>
            <a:pPr indent="0" lvl="0" marL="0" rtl="0" algn="l">
              <a:lnSpc>
                <a:spcPct val="105000"/>
              </a:lnSpc>
              <a:spcBef>
                <a:spcPts val="0"/>
              </a:spcBef>
              <a:spcAft>
                <a:spcPts val="0"/>
              </a:spcAft>
              <a:buNone/>
            </a:pPr>
            <a:r>
              <a:t/>
            </a:r>
            <a:endParaRPr sz="1325">
              <a:solidFill>
                <a:schemeClr val="dk1"/>
              </a:solidFill>
            </a:endParaRPr>
          </a:p>
          <a:p>
            <a:pPr indent="0" lvl="0" marL="0" rtl="0" algn="l">
              <a:lnSpc>
                <a:spcPct val="105000"/>
              </a:lnSpc>
              <a:spcBef>
                <a:spcPts val="0"/>
              </a:spcBef>
              <a:spcAft>
                <a:spcPts val="0"/>
              </a:spcAft>
              <a:buNone/>
            </a:pPr>
            <a:r>
              <a:rPr lang="en" sz="1325">
                <a:solidFill>
                  <a:schemeClr val="dk1"/>
                </a:solidFill>
              </a:rPr>
              <a:t>Hummingbird aims to be a platform that can be used by user-led researchers, so power dynamics can begin to be deconstructed and affected communities have the ability to be at the forefront of research and data collection.</a:t>
            </a:r>
            <a:endParaRPr sz="1325">
              <a:solidFill>
                <a:schemeClr val="dk1"/>
              </a:solidFill>
            </a:endParaRPr>
          </a:p>
          <a:p>
            <a:pPr indent="-312737" lvl="0" marL="457200" rtl="0" algn="l">
              <a:lnSpc>
                <a:spcPct val="105000"/>
              </a:lnSpc>
              <a:spcBef>
                <a:spcPts val="0"/>
              </a:spcBef>
              <a:spcAft>
                <a:spcPts val="0"/>
              </a:spcAft>
              <a:buClr>
                <a:schemeClr val="dk1"/>
              </a:buClr>
              <a:buSzPts val="1325"/>
              <a:buChar char="●"/>
            </a:pPr>
            <a:r>
              <a:rPr lang="en" sz="1325">
                <a:solidFill>
                  <a:schemeClr val="dk1"/>
                </a:solidFill>
              </a:rPr>
              <a:t>Moreover, participants are often not involved in the data interpretation and analysis process in mental health research (Rose et al 2007).</a:t>
            </a:r>
            <a:endParaRPr sz="1325">
              <a:solidFill>
                <a:schemeClr val="dk1"/>
              </a:solidFill>
            </a:endParaRPr>
          </a:p>
          <a:p>
            <a:pPr indent="-312737" lvl="0" marL="457200" rtl="0" algn="l">
              <a:lnSpc>
                <a:spcPct val="96999"/>
              </a:lnSpc>
              <a:spcBef>
                <a:spcPts val="0"/>
              </a:spcBef>
              <a:spcAft>
                <a:spcPts val="0"/>
              </a:spcAft>
              <a:buClr>
                <a:schemeClr val="dk1"/>
              </a:buClr>
              <a:buSzPts val="1325"/>
              <a:buChar char="●"/>
            </a:pPr>
            <a:r>
              <a:rPr lang="en" sz="1325">
                <a:solidFill>
                  <a:schemeClr val="dk1"/>
                </a:solidFill>
              </a:rPr>
              <a:t>How does this link to retention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880d47f8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880d47f8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84b27dd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84b27dd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880d47f8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880d47f8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880d47f8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880d47f8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1"/>
              </a:buClr>
              <a:buSzPts val="1100"/>
              <a:buFont typeface="Arial"/>
              <a:buNone/>
            </a:pPr>
            <a:r>
              <a:rPr lang="en" sz="1800">
                <a:solidFill>
                  <a:schemeClr val="dk1"/>
                </a:solidFill>
              </a:rPr>
              <a:t>What we need to acknowledge:</a:t>
            </a:r>
            <a:endParaRPr sz="1800">
              <a:solidFill>
                <a:schemeClr val="dk1"/>
              </a:solidFill>
            </a:endParaRPr>
          </a:p>
          <a:p>
            <a:pPr indent="-342900" lvl="0" marL="457200" rtl="0" algn="l">
              <a:lnSpc>
                <a:spcPct val="106999"/>
              </a:lnSpc>
              <a:spcBef>
                <a:spcPts val="800"/>
              </a:spcBef>
              <a:spcAft>
                <a:spcPts val="0"/>
              </a:spcAft>
              <a:buClr>
                <a:schemeClr val="dk1"/>
              </a:buClr>
              <a:buSzPts val="1800"/>
              <a:buChar char="●"/>
            </a:pPr>
            <a:r>
              <a:rPr b="1" lang="en" sz="1800">
                <a:solidFill>
                  <a:schemeClr val="dk1"/>
                </a:solidFill>
              </a:rPr>
              <a:t>Acknowledging social bias</a:t>
            </a:r>
            <a:r>
              <a:rPr lang="en" sz="1800">
                <a:solidFill>
                  <a:schemeClr val="dk1"/>
                </a:solidFill>
              </a:rPr>
              <a:t>: Data collection mechanisms, subsequent knowledge, have been increasingly recognised as having been developed from racist, sexist, heteronormative, classist, and ableist frames of reference. This results in digital interfaces that are inherently flawed and mypoic in their applicability. Benjamin (2019), Eubanks (2018)</a:t>
            </a:r>
            <a:endParaRPr sz="1800">
              <a:solidFill>
                <a:schemeClr val="dk1"/>
              </a:solidFill>
            </a:endParaRPr>
          </a:p>
          <a:p>
            <a:pPr indent="-342900" lvl="0" marL="457200" rtl="0" algn="l">
              <a:lnSpc>
                <a:spcPct val="106999"/>
              </a:lnSpc>
              <a:spcBef>
                <a:spcPts val="0"/>
              </a:spcBef>
              <a:spcAft>
                <a:spcPts val="0"/>
              </a:spcAft>
              <a:buClr>
                <a:schemeClr val="dk1"/>
              </a:buClr>
              <a:buSzPts val="1800"/>
              <a:buChar char="●"/>
            </a:pPr>
            <a:r>
              <a:rPr b="1" lang="en" sz="1800">
                <a:solidFill>
                  <a:schemeClr val="dk1"/>
                </a:solidFill>
              </a:rPr>
              <a:t>Acknowledging positionality (personal bias) and limitations: </a:t>
            </a:r>
            <a:r>
              <a:rPr lang="en" sz="1800">
                <a:solidFill>
                  <a:schemeClr val="dk1"/>
                </a:solidFill>
              </a:rPr>
              <a:t>A recognition of the identities of a researcher can inform their relationship to their analysis, interpretation and application of the data. It also allows the researcher to interrogate their frames of reference to declare their internal biases and to refine/ identify limitations of their research. Benjamin (2019), Eubanks (2018)</a:t>
            </a:r>
            <a:endParaRPr sz="1800">
              <a:solidFill>
                <a:schemeClr val="dk1"/>
              </a:solidFill>
            </a:endParaRPr>
          </a:p>
          <a:p>
            <a:pPr indent="0" lvl="0" marL="0" rtl="0" algn="l">
              <a:lnSpc>
                <a:spcPct val="106999"/>
              </a:lnSpc>
              <a:spcBef>
                <a:spcPts val="800"/>
              </a:spcBef>
              <a:spcAft>
                <a:spcPts val="0"/>
              </a:spcAft>
              <a:buClr>
                <a:schemeClr val="dk1"/>
              </a:buClr>
              <a:buSzPts val="1100"/>
              <a:buFont typeface="Arial"/>
              <a:buNone/>
            </a:pPr>
            <a:r>
              <a:rPr b="1" lang="en" sz="1800">
                <a:solidFill>
                  <a:schemeClr val="dk1"/>
                </a:solidFill>
              </a:rPr>
              <a:t>Mitigation:</a:t>
            </a:r>
            <a:endParaRPr b="1" sz="1800">
              <a:solidFill>
                <a:schemeClr val="dk1"/>
              </a:solidFill>
            </a:endParaRPr>
          </a:p>
          <a:p>
            <a:pPr indent="-342900" lvl="0" marL="457200" rtl="0" algn="l">
              <a:lnSpc>
                <a:spcPct val="106999"/>
              </a:lnSpc>
              <a:spcBef>
                <a:spcPts val="800"/>
              </a:spcBef>
              <a:spcAft>
                <a:spcPts val="0"/>
              </a:spcAft>
              <a:buClr>
                <a:schemeClr val="dk1"/>
              </a:buClr>
              <a:buSzPts val="1800"/>
              <a:buChar char="●"/>
            </a:pPr>
            <a:r>
              <a:rPr b="1" lang="en" sz="1800">
                <a:solidFill>
                  <a:schemeClr val="dk1"/>
                </a:solidFill>
              </a:rPr>
              <a:t>Involving LXP experts: </a:t>
            </a:r>
            <a:r>
              <a:rPr lang="en" sz="1800">
                <a:solidFill>
                  <a:schemeClr val="dk1"/>
                </a:solidFill>
              </a:rPr>
              <a:t>Working with people with lived experience offer insights to mitigate the un/intentional harms of data collection mechanisms, analysis and subsequent results. In the future, persons with lived experiences would be consulted on the development of the database.  </a:t>
            </a:r>
            <a:endParaRPr sz="1800">
              <a:solidFill>
                <a:schemeClr val="dk1"/>
              </a:solidFill>
            </a:endParaRPr>
          </a:p>
          <a:p>
            <a:pPr indent="-317500" lvl="1" marL="914400" rtl="0" algn="l">
              <a:lnSpc>
                <a:spcPct val="106999"/>
              </a:lnSpc>
              <a:spcBef>
                <a:spcPts val="0"/>
              </a:spcBef>
              <a:spcAft>
                <a:spcPts val="0"/>
              </a:spcAft>
              <a:buClr>
                <a:schemeClr val="dk1"/>
              </a:buClr>
              <a:buSzPts val="1400"/>
              <a:buChar char="○"/>
            </a:pPr>
            <a:r>
              <a:rPr lang="en" sz="1400">
                <a:solidFill>
                  <a:schemeClr val="dk1"/>
                </a:solidFill>
              </a:rPr>
              <a:t>NOTE: Researchers and partners with lived experience should not be recognised as spokespeople who can speak for the entirety of any experience but rather as persons who can bring tacit knowledge and insights (Massoud 2022; Gatera and Singh 2021)</a:t>
            </a:r>
            <a:endParaRPr sz="1400">
              <a:solidFill>
                <a:schemeClr val="dk1"/>
              </a:solidFill>
            </a:endParaRPr>
          </a:p>
          <a:p>
            <a:pPr indent="-342900" lvl="0" marL="457200" rtl="0" algn="l">
              <a:lnSpc>
                <a:spcPct val="106999"/>
              </a:lnSpc>
              <a:spcBef>
                <a:spcPts val="0"/>
              </a:spcBef>
              <a:spcAft>
                <a:spcPts val="0"/>
              </a:spcAft>
              <a:buClr>
                <a:schemeClr val="dk1"/>
              </a:buClr>
              <a:buSzPts val="1800"/>
              <a:buChar char="●"/>
            </a:pPr>
            <a:r>
              <a:rPr b="1" lang="en" sz="1800">
                <a:solidFill>
                  <a:schemeClr val="dk1"/>
                </a:solidFill>
              </a:rPr>
              <a:t>Adaptation and Evolution:</a:t>
            </a:r>
            <a:r>
              <a:rPr lang="en" sz="1800">
                <a:solidFill>
                  <a:schemeClr val="dk1"/>
                </a:solidFill>
              </a:rPr>
              <a:t> A respectful consultation between all relevant stakeholders allows ethical considerations, controls and developments to be continually implemented into the database. The purpose of this is to integrate a dynamic interface that evolves with the needs of researchers, partners and participants.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85039fd83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85039fd83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6c73c08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6c73c08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6c73c08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6c73c08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Other databases are built to create data that can be used in commercial pharmaceutical and medical device regulatory approvals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Some clinical research database management systems (ex: EPIC) are built directly into the patient’s electronic medical record (EMR) system, but are often difficult to access for both the patient and researcher and maintain less flexibility, the researcher also loses autonomy in systems like this, also assumes that a healthcare system uses EPIC for their entire EMR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Other clinical databases developed by companies (ex: IQVIA, Cliniworks) are incredibly expensive to use and are therefore less accessible to research groups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Systems like RedCap provide cheaper access and flexible tools but have not been built with an approach to care in mind</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82b78ef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82b78ef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b0e57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4b0e57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4aba902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4aba902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87e39cfd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87e39cfd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87e39cf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87e39cf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87e39cf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87e39cf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87e39cf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87e39cf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4aba902c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4aba902c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87e39cf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87e39cf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87e39cfd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87e39cfd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87e39cfd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87e39cf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880d47f8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880d47f8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7f0304b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7f0304b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85039fd8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85039fd8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85039fd8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85039fd8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85039fd8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85039fd8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7f0304b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7f0304b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82b78ef0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82b78ef0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880d47f8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880d47f8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85039fd83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85039fd8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AutoNum type="arabicPeriod"/>
            </a:pPr>
            <a:r>
              <a:rPr b="1" lang="en" sz="900">
                <a:solidFill>
                  <a:schemeClr val="dk1"/>
                </a:solidFill>
              </a:rPr>
              <a:t>Blurring boundaries</a:t>
            </a:r>
            <a:r>
              <a:rPr lang="en" sz="900">
                <a:solidFill>
                  <a:schemeClr val="dk1"/>
                </a:solidFill>
              </a:rPr>
              <a:t> between researcher and participant: Create an accessible platform that allows for user-led methodologies such as participatory action research (PAR). </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Accessibility: </a:t>
            </a:r>
            <a:r>
              <a:rPr lang="en" sz="900">
                <a:solidFill>
                  <a:schemeClr val="dk1"/>
                </a:solidFill>
              </a:rPr>
              <a:t>an accessible and usable platform for researchers and participants that acknowledges neurodiversity and different ways of understanding - to reduce undue burden on all stakeholders.  </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Generating Meaningful Relationships</a:t>
            </a:r>
            <a:r>
              <a:rPr lang="en" sz="900">
                <a:solidFill>
                  <a:schemeClr val="dk1"/>
                </a:solidFill>
              </a:rPr>
              <a:t>: Include a collaborative resource bank on the platform for sharing LXP to improve researcher understanding.</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Beyond Trust</a:t>
            </a:r>
            <a:r>
              <a:rPr lang="en" sz="900">
                <a:solidFill>
                  <a:schemeClr val="dk1"/>
                </a:solidFill>
              </a:rPr>
              <a:t>: Building Data Management Systems with concepts of care and inclusion (eg equitable data access).</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Tech Humility</a:t>
            </a:r>
            <a:r>
              <a:rPr lang="en" sz="900">
                <a:solidFill>
                  <a:schemeClr val="dk1"/>
                </a:solidFill>
              </a:rPr>
              <a:t>: Acknowledging that we will never be able to completely remove bias and that there is a constant negotiation to create a dynamic database that adapts, evolves and refines throughout the research process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85039fd83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85039fd83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87e39cf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87e39cf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AutoNum type="arabicPeriod"/>
            </a:pPr>
            <a:r>
              <a:rPr b="1" lang="en" sz="900">
                <a:solidFill>
                  <a:schemeClr val="dk1"/>
                </a:solidFill>
              </a:rPr>
              <a:t>Blurring boundaries</a:t>
            </a:r>
            <a:r>
              <a:rPr lang="en" sz="900">
                <a:solidFill>
                  <a:schemeClr val="dk1"/>
                </a:solidFill>
              </a:rPr>
              <a:t> between researcher and participant: Create an accessible platform that allows for user-led methodologies such as participatory action research (PAR). </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Accessibility: </a:t>
            </a:r>
            <a:r>
              <a:rPr lang="en" sz="900">
                <a:solidFill>
                  <a:schemeClr val="dk1"/>
                </a:solidFill>
              </a:rPr>
              <a:t>an accessible and usable platform for researchers and participants that acknowledges neurodiversity and different ways of understanding - to reduce undue burden on all stakeholders.  </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Generating Meaningful Relationships</a:t>
            </a:r>
            <a:r>
              <a:rPr lang="en" sz="900">
                <a:solidFill>
                  <a:schemeClr val="dk1"/>
                </a:solidFill>
              </a:rPr>
              <a:t>: Include a collaborative resource bank on the platform for sharing LXP to improve researcher understanding.</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Beyond Trust</a:t>
            </a:r>
            <a:r>
              <a:rPr lang="en" sz="900">
                <a:solidFill>
                  <a:schemeClr val="dk1"/>
                </a:solidFill>
              </a:rPr>
              <a:t>: Building Data Management Systems with concepts of care and inclusion (eg equitable data access).</a:t>
            </a:r>
            <a:endParaRPr sz="900">
              <a:solidFill>
                <a:schemeClr val="dk1"/>
              </a:solidFill>
            </a:endParaRPr>
          </a:p>
          <a:p>
            <a:pPr indent="-285750" lvl="0" marL="457200" rtl="0" algn="l">
              <a:spcBef>
                <a:spcPts val="0"/>
              </a:spcBef>
              <a:spcAft>
                <a:spcPts val="0"/>
              </a:spcAft>
              <a:buClr>
                <a:schemeClr val="dk1"/>
              </a:buClr>
              <a:buSzPts val="900"/>
              <a:buAutoNum type="arabicPeriod"/>
            </a:pPr>
            <a:r>
              <a:rPr b="1" lang="en" sz="900">
                <a:solidFill>
                  <a:schemeClr val="dk1"/>
                </a:solidFill>
              </a:rPr>
              <a:t>Tech Humility</a:t>
            </a:r>
            <a:r>
              <a:rPr lang="en" sz="900">
                <a:solidFill>
                  <a:schemeClr val="dk1"/>
                </a:solidFill>
              </a:rPr>
              <a:t>: Acknowledging that we will never be able to completely remove bias and that there is a constant negotiation to create a dynamic database that adapts, evolves and refines throughout the research process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85039fd83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85039fd83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880d47f8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880d47f8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Researchers (even outside of PAR research) often have lived experience, neurodivergence, and experience mental health problems (ref)</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Lived experience researchers are extremely valuable, but often marginalised from the research community </a:t>
            </a:r>
            <a:r>
              <a:rPr lang="en" sz="900" u="sng">
                <a:solidFill>
                  <a:schemeClr val="dk1"/>
                </a:solidFill>
                <a:hlinkClick r:id="rId2">
                  <a:extLst>
                    <a:ext uri="{A12FA001-AC4F-418D-AE19-62706E023703}">
                      <ahyp:hlinkClr val="tx"/>
                    </a:ext>
                  </a:extLst>
                </a:hlinkClick>
              </a:rPr>
              <a:t>(Russo and Bereford 2015)</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Our platform is built with researcher wellbeing and accessibility in mind, to reduce burden and increase researcher retention</a:t>
            </a:r>
            <a:endParaRPr sz="9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900">
                <a:solidFill>
                  <a:schemeClr val="dk1"/>
                </a:solidFill>
              </a:rPr>
              <a:t>This aims to keep researchers for longer and enable long term relationships that are central to participant retention (Ochieng et al. 2021)</a:t>
            </a:r>
            <a:endParaRPr sz="6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880d47f8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880d47f8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projectredcap.org/" TargetMode="External"/><Relationship Id="rId4" Type="http://schemas.openxmlformats.org/officeDocument/2006/relationships/hyperlink" Target="https://cliniworks.com/" TargetMode="External"/><Relationship Id="rId5" Type="http://schemas.openxmlformats.org/officeDocument/2006/relationships/hyperlink" Target="https://www.epic.com/software/analytics-insights-discovery" TargetMode="External"/><Relationship Id="rId6" Type="http://schemas.openxmlformats.org/officeDocument/2006/relationships/hyperlink" Target="https://www.iqvia.com/solutions/research-and-development/clinical-trials/phase-iibiii-trials/data-managem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tandfonline.com/doi/full/10.1080/09687599.2014.957925" TargetMode="External"/><Relationship Id="rId4" Type="http://schemas.openxmlformats.org/officeDocument/2006/relationships/hyperlink" Target="https://www.tandfonline.com/doi/full/10.1080/09687599.2014.957925" TargetMode="External"/><Relationship Id="rId5" Type="http://schemas.openxmlformats.org/officeDocument/2006/relationships/hyperlink" Target="https://www.tandfonline.com/doi/full/10.1080/09687599.2014.95792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6708"/>
            <a:ext cx="9144001" cy="5156930"/>
          </a:xfrm>
          <a:prstGeom prst="rect">
            <a:avLst/>
          </a:prstGeom>
          <a:noFill/>
          <a:ln>
            <a:noFill/>
          </a:ln>
        </p:spPr>
      </p:pic>
      <p:pic>
        <p:nvPicPr>
          <p:cNvPr id="55" name="Google Shape;55;p13"/>
          <p:cNvPicPr preferRelativeResize="0"/>
          <p:nvPr/>
        </p:nvPicPr>
        <p:blipFill>
          <a:blip r:embed="rId4">
            <a:alphaModFix/>
          </a:blip>
          <a:stretch>
            <a:fillRect/>
          </a:stretch>
        </p:blipFill>
        <p:spPr>
          <a:xfrm>
            <a:off x="0" y="3479"/>
            <a:ext cx="9144001" cy="5136543"/>
          </a:xfrm>
          <a:prstGeom prst="rect">
            <a:avLst/>
          </a:prstGeom>
          <a:noFill/>
          <a:ln>
            <a:noFill/>
          </a:ln>
        </p:spPr>
      </p:pic>
      <p:sp>
        <p:nvSpPr>
          <p:cNvPr id="56" name="Google Shape;56;p13"/>
          <p:cNvSpPr txBox="1"/>
          <p:nvPr/>
        </p:nvSpPr>
        <p:spPr>
          <a:xfrm>
            <a:off x="2473875" y="2571750"/>
            <a:ext cx="38757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rPr>
              <a:t>Accessible ● Dignified ● Database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idx="1" type="body"/>
          </p:nvPr>
        </p:nvSpPr>
        <p:spPr>
          <a:xfrm>
            <a:off x="266425" y="861150"/>
            <a:ext cx="8520600" cy="45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1750">
                <a:solidFill>
                  <a:schemeClr val="lt1"/>
                </a:solidFill>
              </a:rPr>
              <a:t>Dismantling </a:t>
            </a:r>
            <a:r>
              <a:rPr b="1" lang="en" sz="1750">
                <a:solidFill>
                  <a:schemeClr val="lt1"/>
                </a:solidFill>
              </a:rPr>
              <a:t>mental health stigma impacts both researchers and </a:t>
            </a:r>
            <a:r>
              <a:rPr b="1" lang="en" sz="1750">
                <a:solidFill>
                  <a:schemeClr val="lt1"/>
                </a:solidFill>
              </a:rPr>
              <a:t>participants</a:t>
            </a:r>
            <a:r>
              <a:rPr b="1" lang="en" sz="1750">
                <a:solidFill>
                  <a:schemeClr val="lt1"/>
                </a:solidFill>
              </a:rPr>
              <a:t> (Woodall et al. 2010), respectful and informed engagement </a:t>
            </a:r>
            <a:endParaRPr sz="1760">
              <a:solidFill>
                <a:schemeClr val="lt1"/>
              </a:solidFill>
            </a:endParaRPr>
          </a:p>
          <a:p>
            <a:pPr indent="0" lvl="0" marL="0" rtl="0" algn="l">
              <a:spcBef>
                <a:spcPts val="0"/>
              </a:spcBef>
              <a:spcAft>
                <a:spcPts val="0"/>
              </a:spcAft>
              <a:buSzPts val="770"/>
              <a:buNone/>
            </a:pPr>
            <a:r>
              <a:t/>
            </a:r>
            <a:endParaRPr sz="1760">
              <a:solidFill>
                <a:schemeClr val="lt1"/>
              </a:solidFill>
            </a:endParaRPr>
          </a:p>
          <a:p>
            <a:pPr indent="0" lvl="0" marL="0" rtl="0" algn="l">
              <a:spcBef>
                <a:spcPts val="0"/>
              </a:spcBef>
              <a:spcAft>
                <a:spcPts val="0"/>
              </a:spcAft>
              <a:buSzPts val="770"/>
              <a:buNone/>
            </a:pPr>
            <a:r>
              <a:rPr lang="en" sz="1760">
                <a:solidFill>
                  <a:schemeClr val="lt1"/>
                </a:solidFill>
              </a:rPr>
              <a:t>Respectful and informed engagement between participants and researchers builds </a:t>
            </a:r>
            <a:r>
              <a:rPr b="1" lang="en" sz="1760">
                <a:solidFill>
                  <a:schemeClr val="lt1"/>
                </a:solidFill>
              </a:rPr>
              <a:t>reciprocal relationships</a:t>
            </a:r>
            <a:r>
              <a:rPr lang="en" sz="1760">
                <a:solidFill>
                  <a:schemeClr val="lt1"/>
                </a:solidFill>
              </a:rPr>
              <a:t> that are based on trust. This is a key driver of retention in longitudinal studies (Ochieng et al. 2021).</a:t>
            </a:r>
            <a:endParaRPr sz="1760">
              <a:solidFill>
                <a:schemeClr val="lt1"/>
              </a:solidFill>
            </a:endParaRPr>
          </a:p>
          <a:p>
            <a:pPr indent="0" lvl="0" marL="0" rtl="0" algn="l">
              <a:spcBef>
                <a:spcPts val="1200"/>
              </a:spcBef>
              <a:spcAft>
                <a:spcPts val="0"/>
              </a:spcAft>
              <a:buSzPts val="770"/>
              <a:buNone/>
            </a:pPr>
            <a:r>
              <a:t/>
            </a:r>
            <a:endParaRPr b="1" sz="860">
              <a:solidFill>
                <a:schemeClr val="lt1"/>
              </a:solidFill>
            </a:endParaRPr>
          </a:p>
          <a:p>
            <a:pPr indent="0" lvl="0" marL="0" rtl="0" algn="ctr">
              <a:spcBef>
                <a:spcPts val="0"/>
              </a:spcBef>
              <a:spcAft>
                <a:spcPts val="0"/>
              </a:spcAft>
              <a:buNone/>
            </a:pPr>
            <a:r>
              <a:rPr b="1" lang="en" sz="1860">
                <a:solidFill>
                  <a:schemeClr val="lt1"/>
                </a:solidFill>
              </a:rPr>
              <a:t>Our platform aims to help build empathetic relationships. </a:t>
            </a:r>
            <a:endParaRPr b="1" sz="1860">
              <a:solidFill>
                <a:schemeClr val="lt1"/>
              </a:solidFill>
            </a:endParaRPr>
          </a:p>
          <a:p>
            <a:pPr indent="0" lvl="0" marL="0" rtl="0" algn="ctr">
              <a:spcBef>
                <a:spcPts val="1200"/>
              </a:spcBef>
              <a:spcAft>
                <a:spcPts val="0"/>
              </a:spcAft>
              <a:buNone/>
            </a:pPr>
            <a:r>
              <a:t/>
            </a:r>
            <a:endParaRPr b="1" sz="960">
              <a:solidFill>
                <a:schemeClr val="lt1"/>
              </a:solidFill>
            </a:endParaRPr>
          </a:p>
          <a:p>
            <a:pPr indent="0" lvl="0" marL="0" rtl="0" algn="l">
              <a:spcBef>
                <a:spcPts val="1200"/>
              </a:spcBef>
              <a:spcAft>
                <a:spcPts val="0"/>
              </a:spcAft>
              <a:buSzPts val="770"/>
              <a:buNone/>
            </a:pPr>
            <a:r>
              <a:rPr lang="en" sz="1760">
                <a:solidFill>
                  <a:schemeClr val="lt1"/>
                </a:solidFill>
              </a:rPr>
              <a:t>Hummingbird was constructed to provide researchers the ability to learn and listen to experiences of partners and participants, and change their approach accordingly and dynamically. </a:t>
            </a:r>
            <a:endParaRPr sz="1760">
              <a:solidFill>
                <a:schemeClr val="lt1"/>
              </a:solidFill>
            </a:endParaRPr>
          </a:p>
          <a:p>
            <a:pPr indent="0" lvl="0" marL="0" rtl="0" algn="l">
              <a:spcBef>
                <a:spcPts val="1200"/>
              </a:spcBef>
              <a:spcAft>
                <a:spcPts val="0"/>
              </a:spcAft>
              <a:buSzPts val="770"/>
              <a:buNone/>
            </a:pPr>
            <a:r>
              <a:t/>
            </a:r>
            <a:endParaRPr b="1" sz="1460">
              <a:solidFill>
                <a:schemeClr val="lt1"/>
              </a:solidFill>
            </a:endParaRPr>
          </a:p>
          <a:p>
            <a:pPr indent="0" lvl="0" marL="0" rtl="0" algn="l">
              <a:spcBef>
                <a:spcPts val="1200"/>
              </a:spcBef>
              <a:spcAft>
                <a:spcPts val="0"/>
              </a:spcAft>
              <a:buSzPts val="770"/>
              <a:buNone/>
            </a:pPr>
            <a:r>
              <a:t/>
            </a:r>
            <a:endParaRPr sz="1460">
              <a:solidFill>
                <a:schemeClr val="lt1"/>
              </a:solidFill>
            </a:endParaRPr>
          </a:p>
        </p:txBody>
      </p:sp>
      <p:sp>
        <p:nvSpPr>
          <p:cNvPr id="126" name="Google Shape;126;p22"/>
          <p:cNvSpPr txBox="1"/>
          <p:nvPr>
            <p:ph type="title"/>
          </p:nvPr>
        </p:nvSpPr>
        <p:spPr>
          <a:xfrm>
            <a:off x="244775" y="23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Generating Meaningful Relationships</a:t>
            </a:r>
            <a:endParaRPr b="1">
              <a:solidFill>
                <a:schemeClr val="lt1"/>
              </a:solidFill>
            </a:endParaRPr>
          </a:p>
          <a:p>
            <a:pPr indent="0" lvl="0" marL="0" rtl="0" algn="l">
              <a:lnSpc>
                <a:spcPct val="115000"/>
              </a:lnSpc>
              <a:spcBef>
                <a:spcPts val="0"/>
              </a:spcBef>
              <a:spcAft>
                <a:spcPts val="1200"/>
              </a:spcAft>
              <a:buNone/>
            </a:pPr>
            <a:r>
              <a:t/>
            </a:r>
            <a:endParaRPr b="1"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212075" y="1680575"/>
            <a:ext cx="8520600" cy="1869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200">
                <a:solidFill>
                  <a:schemeClr val="lt1"/>
                </a:solidFill>
              </a:rPr>
              <a:t>Creating an accessible platform that allows for user-led methodologies and community-led grass-roots projects</a:t>
            </a:r>
            <a:endParaRPr sz="3200"/>
          </a:p>
        </p:txBody>
      </p:sp>
      <p:sp>
        <p:nvSpPr>
          <p:cNvPr id="132" name="Google Shape;132;p23"/>
          <p:cNvSpPr txBox="1"/>
          <p:nvPr>
            <p:ph type="title"/>
          </p:nvPr>
        </p:nvSpPr>
        <p:spPr>
          <a:xfrm>
            <a:off x="193950" y="4903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1" lang="en">
                <a:solidFill>
                  <a:schemeClr val="lt1"/>
                </a:solidFill>
              </a:rPr>
              <a:t>Accessibility</a:t>
            </a:r>
            <a:endParaRPr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193950" y="4903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1" lang="en">
                <a:solidFill>
                  <a:schemeClr val="lt1"/>
                </a:solidFill>
              </a:rPr>
              <a:t>Accessibility: Enables user-led research</a:t>
            </a:r>
            <a:endParaRPr b="1">
              <a:solidFill>
                <a:schemeClr val="lt1"/>
              </a:solidFill>
            </a:endParaRPr>
          </a:p>
        </p:txBody>
      </p:sp>
      <p:sp>
        <p:nvSpPr>
          <p:cNvPr id="138" name="Google Shape;138;p24"/>
          <p:cNvSpPr txBox="1"/>
          <p:nvPr>
            <p:ph idx="1" type="body"/>
          </p:nvPr>
        </p:nvSpPr>
        <p:spPr>
          <a:xfrm>
            <a:off x="235450" y="1131925"/>
            <a:ext cx="8280300" cy="352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325">
                <a:solidFill>
                  <a:schemeClr val="lt1"/>
                </a:solidFill>
              </a:rPr>
              <a:t>‘</a:t>
            </a:r>
            <a:r>
              <a:rPr b="1" lang="en" sz="1325">
                <a:solidFill>
                  <a:schemeClr val="lt1"/>
                </a:solidFill>
              </a:rPr>
              <a:t>Distrust’ </a:t>
            </a:r>
            <a:r>
              <a:rPr lang="en" sz="1325">
                <a:solidFill>
                  <a:schemeClr val="lt1"/>
                </a:solidFill>
              </a:rPr>
              <a:t>of researchers towards partners and participants can contribute to attrition in longitudinal studies on mental health (Woodall et al. 2010)</a:t>
            </a:r>
            <a:endParaRPr sz="1325">
              <a:solidFill>
                <a:schemeClr val="lt1"/>
              </a:solidFill>
            </a:endParaRPr>
          </a:p>
          <a:p>
            <a:pPr indent="0" lvl="0" marL="0" rtl="0" algn="l">
              <a:lnSpc>
                <a:spcPct val="105000"/>
              </a:lnSpc>
              <a:spcBef>
                <a:spcPts val="0"/>
              </a:spcBef>
              <a:spcAft>
                <a:spcPts val="0"/>
              </a:spcAft>
              <a:buNone/>
            </a:pPr>
            <a:r>
              <a:t/>
            </a:r>
            <a:endParaRPr sz="1325">
              <a:solidFill>
                <a:schemeClr val="lt1"/>
              </a:solidFill>
            </a:endParaRPr>
          </a:p>
          <a:p>
            <a:pPr indent="0" lvl="0" marL="0" rtl="0" algn="l">
              <a:lnSpc>
                <a:spcPct val="105000"/>
              </a:lnSpc>
              <a:spcBef>
                <a:spcPts val="0"/>
              </a:spcBef>
              <a:spcAft>
                <a:spcPts val="0"/>
              </a:spcAft>
              <a:buNone/>
            </a:pPr>
            <a:r>
              <a:rPr lang="en" sz="1325">
                <a:solidFill>
                  <a:schemeClr val="lt1"/>
                </a:solidFill>
              </a:rPr>
              <a:t>Marginalised communities that have </a:t>
            </a:r>
            <a:r>
              <a:rPr b="1" lang="en" sz="1325">
                <a:solidFill>
                  <a:schemeClr val="lt1"/>
                </a:solidFill>
              </a:rPr>
              <a:t>experienced violence from medical services and have been exploited for clinical research</a:t>
            </a:r>
            <a:r>
              <a:rPr lang="en" sz="1325">
                <a:solidFill>
                  <a:schemeClr val="lt1"/>
                </a:solidFill>
              </a:rPr>
              <a:t> are underrepresented as participants and researchers (Benjamin 2016)  . </a:t>
            </a:r>
            <a:endParaRPr sz="1325">
              <a:solidFill>
                <a:schemeClr val="lt1"/>
              </a:solidFill>
            </a:endParaRPr>
          </a:p>
          <a:p>
            <a:pPr indent="0" lvl="0" marL="0" rtl="0" algn="l">
              <a:lnSpc>
                <a:spcPct val="105000"/>
              </a:lnSpc>
              <a:spcBef>
                <a:spcPts val="0"/>
              </a:spcBef>
              <a:spcAft>
                <a:spcPts val="0"/>
              </a:spcAft>
              <a:buNone/>
            </a:pPr>
            <a:r>
              <a:t/>
            </a:r>
            <a:endParaRPr sz="1325">
              <a:solidFill>
                <a:schemeClr val="lt1"/>
              </a:solidFill>
            </a:endParaRPr>
          </a:p>
          <a:p>
            <a:pPr indent="0" lvl="0" marL="0" rtl="0" algn="l">
              <a:lnSpc>
                <a:spcPct val="105000"/>
              </a:lnSpc>
              <a:spcBef>
                <a:spcPts val="0"/>
              </a:spcBef>
              <a:spcAft>
                <a:spcPts val="0"/>
              </a:spcAft>
              <a:buNone/>
            </a:pPr>
            <a:r>
              <a:rPr lang="en" sz="1325">
                <a:solidFill>
                  <a:schemeClr val="lt1"/>
                </a:solidFill>
              </a:rPr>
              <a:t>User Led Methodologies are “...essentially, research directed by, or led by, service users or survivors”. (Faulkner and Nicholls Nd.)</a:t>
            </a:r>
            <a:endParaRPr sz="1325">
              <a:solidFill>
                <a:schemeClr val="lt1"/>
              </a:solidFill>
            </a:endParaRPr>
          </a:p>
          <a:p>
            <a:pPr indent="0" lvl="0" marL="0" rtl="0" algn="l">
              <a:lnSpc>
                <a:spcPct val="105000"/>
              </a:lnSpc>
              <a:spcBef>
                <a:spcPts val="0"/>
              </a:spcBef>
              <a:spcAft>
                <a:spcPts val="0"/>
              </a:spcAft>
              <a:buNone/>
            </a:pPr>
            <a:r>
              <a:t/>
            </a:r>
            <a:endParaRPr sz="1325">
              <a:solidFill>
                <a:schemeClr val="lt1"/>
              </a:solidFill>
            </a:endParaRPr>
          </a:p>
          <a:p>
            <a:pPr indent="0" lvl="0" marL="0" rtl="0" algn="ctr">
              <a:lnSpc>
                <a:spcPct val="105000"/>
              </a:lnSpc>
              <a:spcBef>
                <a:spcPts val="0"/>
              </a:spcBef>
              <a:spcAft>
                <a:spcPts val="0"/>
              </a:spcAft>
              <a:buNone/>
            </a:pPr>
            <a:r>
              <a:rPr lang="en" sz="1325">
                <a:solidFill>
                  <a:schemeClr val="lt1"/>
                </a:solidFill>
              </a:rPr>
              <a:t>Accommodating accessibility invites a wider group of researchers, grass-roots organisations and participants to engage in mental health studies.</a:t>
            </a:r>
            <a:endParaRPr sz="1325">
              <a:solidFill>
                <a:schemeClr val="lt1"/>
              </a:solidFill>
            </a:endParaRPr>
          </a:p>
          <a:p>
            <a:pPr indent="0" lvl="0" marL="0" rtl="0" algn="l">
              <a:lnSpc>
                <a:spcPct val="105000"/>
              </a:lnSpc>
              <a:spcBef>
                <a:spcPts val="0"/>
              </a:spcBef>
              <a:spcAft>
                <a:spcPts val="0"/>
              </a:spcAft>
              <a:buNone/>
            </a:pPr>
            <a:r>
              <a:t/>
            </a:r>
            <a:endParaRPr sz="1325">
              <a:solidFill>
                <a:schemeClr val="lt1"/>
              </a:solidFill>
            </a:endParaRPr>
          </a:p>
          <a:p>
            <a:pPr indent="0" lvl="0" marL="0" rtl="0" algn="l">
              <a:lnSpc>
                <a:spcPct val="105000"/>
              </a:lnSpc>
              <a:spcBef>
                <a:spcPts val="0"/>
              </a:spcBef>
              <a:spcAft>
                <a:spcPts val="0"/>
              </a:spcAft>
              <a:buNone/>
            </a:pPr>
            <a:r>
              <a:rPr lang="en" sz="1325">
                <a:solidFill>
                  <a:schemeClr val="lt1"/>
                </a:solidFill>
              </a:rPr>
              <a:t>Hummingbird aims to be a platform that can be used by all researchers, so power dynamics can begin to be deconstructed and affected communities can be at the forefront of research and data collection.</a:t>
            </a:r>
            <a:endParaRPr sz="1325">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idx="1" type="body"/>
          </p:nvPr>
        </p:nvSpPr>
        <p:spPr>
          <a:xfrm>
            <a:off x="311700" y="1685875"/>
            <a:ext cx="8520600" cy="2141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en" sz="3300">
                <a:solidFill>
                  <a:schemeClr val="lt1"/>
                </a:solidFill>
              </a:rPr>
              <a:t>Building Data Management Systems with concepts of care and inclusion (eg equitable data access).</a:t>
            </a:r>
            <a:endParaRPr sz="3300"/>
          </a:p>
        </p:txBody>
      </p:sp>
      <p:sp>
        <p:nvSpPr>
          <p:cNvPr id="144" name="Google Shape;144;p25"/>
          <p:cNvSpPr txBox="1"/>
          <p:nvPr>
            <p:ph type="title"/>
          </p:nvPr>
        </p:nvSpPr>
        <p:spPr>
          <a:xfrm>
            <a:off x="311700" y="3574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b="1" lang="en" sz="2920">
                <a:solidFill>
                  <a:schemeClr val="lt1"/>
                </a:solidFill>
              </a:rPr>
              <a:t>Beyond Trust</a:t>
            </a:r>
            <a:endParaRPr b="1" sz="292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3574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9285"/>
              <a:buFont typeface="Arial"/>
              <a:buNone/>
            </a:pPr>
            <a:r>
              <a:rPr b="1" lang="en">
                <a:solidFill>
                  <a:schemeClr val="lt1"/>
                </a:solidFill>
              </a:rPr>
              <a:t>Beyond Trust: Integrating Care Ethics</a:t>
            </a:r>
            <a:endParaRPr b="1">
              <a:solidFill>
                <a:schemeClr val="lt1"/>
              </a:solidFill>
            </a:endParaRPr>
          </a:p>
        </p:txBody>
      </p:sp>
      <p:sp>
        <p:nvSpPr>
          <p:cNvPr id="150" name="Google Shape;150;p26"/>
          <p:cNvSpPr txBox="1"/>
          <p:nvPr>
            <p:ph idx="1" type="body"/>
          </p:nvPr>
        </p:nvSpPr>
        <p:spPr>
          <a:xfrm>
            <a:off x="311700" y="1111450"/>
            <a:ext cx="8520600" cy="42630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6400">
                <a:solidFill>
                  <a:schemeClr val="lt1"/>
                </a:solidFill>
              </a:rPr>
              <a:t>Current legislation (in the UK) does not mitigate the harms that are </a:t>
            </a:r>
            <a:r>
              <a:rPr b="1" lang="en" sz="6400">
                <a:solidFill>
                  <a:schemeClr val="lt1"/>
                </a:solidFill>
              </a:rPr>
              <a:t>experienced by individuals that have had their private and sensitive data shared.</a:t>
            </a:r>
            <a:endParaRPr sz="6400">
              <a:solidFill>
                <a:schemeClr val="lt1"/>
              </a:solidFill>
            </a:endParaRPr>
          </a:p>
          <a:p>
            <a:pPr indent="0" lvl="0" marL="0" rtl="0" algn="l">
              <a:spcBef>
                <a:spcPts val="1200"/>
              </a:spcBef>
              <a:spcAft>
                <a:spcPts val="0"/>
              </a:spcAft>
              <a:buNone/>
            </a:pPr>
            <a:r>
              <a:rPr lang="en" sz="6400">
                <a:solidFill>
                  <a:schemeClr val="lt1"/>
                </a:solidFill>
              </a:rPr>
              <a:t>NHS data sharing with private companies can harm vulnerable people (Mulrine et al. 2017), reducing trust between participants and researchers</a:t>
            </a:r>
            <a:endParaRPr sz="6400">
              <a:solidFill>
                <a:schemeClr val="lt1"/>
              </a:solidFill>
            </a:endParaRPr>
          </a:p>
          <a:p>
            <a:pPr indent="0" lvl="0" marL="0" rtl="0" algn="l">
              <a:spcBef>
                <a:spcPts val="1200"/>
              </a:spcBef>
              <a:spcAft>
                <a:spcPts val="0"/>
              </a:spcAft>
              <a:buNone/>
            </a:pPr>
            <a:r>
              <a:rPr lang="en" sz="6400">
                <a:solidFill>
                  <a:schemeClr val="lt1"/>
                </a:solidFill>
              </a:rPr>
              <a:t>Using care ethics encourages affective action alongside </a:t>
            </a:r>
            <a:r>
              <a:rPr b="1" lang="en" sz="6400">
                <a:solidFill>
                  <a:schemeClr val="lt1"/>
                </a:solidFill>
              </a:rPr>
              <a:t>direct engagement with the object of care</a:t>
            </a:r>
            <a:r>
              <a:rPr lang="en" sz="6400">
                <a:solidFill>
                  <a:schemeClr val="lt1"/>
                </a:solidFill>
              </a:rPr>
              <a:t>, preventing research from remaining detached and theoretical (de la Bellacasa, 2011, Martin et al. 2015)</a:t>
            </a:r>
            <a:endParaRPr sz="6400">
              <a:solidFill>
                <a:schemeClr val="lt1"/>
              </a:solidFill>
            </a:endParaRPr>
          </a:p>
          <a:p>
            <a:pPr indent="0" lvl="0" marL="0" rtl="0" algn="l">
              <a:spcBef>
                <a:spcPts val="0"/>
              </a:spcBef>
              <a:spcAft>
                <a:spcPts val="0"/>
              </a:spcAft>
              <a:buNone/>
            </a:pPr>
            <a:r>
              <a:t/>
            </a:r>
            <a:endParaRPr sz="100">
              <a:solidFill>
                <a:srgbClr val="FFFF00"/>
              </a:solidFill>
            </a:endParaRPr>
          </a:p>
          <a:p>
            <a:pPr indent="0" lvl="0" marL="0" rtl="0" algn="l">
              <a:spcBef>
                <a:spcPts val="0"/>
              </a:spcBef>
              <a:spcAft>
                <a:spcPts val="0"/>
              </a:spcAft>
              <a:buNone/>
            </a:pPr>
            <a:r>
              <a:t/>
            </a:r>
            <a:endParaRPr sz="6400">
              <a:solidFill>
                <a:schemeClr val="lt1"/>
              </a:solidFill>
            </a:endParaRPr>
          </a:p>
          <a:p>
            <a:pPr indent="0" lvl="0" marL="0" rtl="0" algn="ctr">
              <a:spcBef>
                <a:spcPts val="0"/>
              </a:spcBef>
              <a:spcAft>
                <a:spcPts val="0"/>
              </a:spcAft>
              <a:buNone/>
            </a:pPr>
            <a:r>
              <a:rPr b="1" lang="en" sz="6400">
                <a:solidFill>
                  <a:schemeClr val="lt1"/>
                </a:solidFill>
              </a:rPr>
              <a:t>We go </a:t>
            </a:r>
            <a:r>
              <a:rPr b="1" lang="en" sz="6400">
                <a:solidFill>
                  <a:schemeClr val="lt1"/>
                </a:solidFill>
              </a:rPr>
              <a:t>beyond what is required to protect and inform stakeholders about their ownership of the data that they share. </a:t>
            </a:r>
            <a:endParaRPr b="1" sz="6400">
              <a:solidFill>
                <a:schemeClr val="lt1"/>
              </a:solidFill>
            </a:endParaRPr>
          </a:p>
          <a:p>
            <a:pPr indent="0" lvl="0" marL="0" rtl="0" algn="ctr">
              <a:spcBef>
                <a:spcPts val="0"/>
              </a:spcBef>
              <a:spcAft>
                <a:spcPts val="0"/>
              </a:spcAft>
              <a:buNone/>
            </a:pPr>
            <a:r>
              <a:t/>
            </a:r>
            <a:endParaRPr b="1" sz="400">
              <a:solidFill>
                <a:schemeClr val="lt1"/>
              </a:solidFill>
            </a:endParaRPr>
          </a:p>
          <a:p>
            <a:pPr indent="0" lvl="0" marL="0" rtl="0" algn="l">
              <a:spcBef>
                <a:spcPts val="0"/>
              </a:spcBef>
              <a:spcAft>
                <a:spcPts val="0"/>
              </a:spcAft>
              <a:buNone/>
            </a:pPr>
            <a:r>
              <a:t/>
            </a:r>
            <a:endParaRPr sz="6400">
              <a:solidFill>
                <a:schemeClr val="lt1"/>
              </a:solidFill>
            </a:endParaRPr>
          </a:p>
          <a:p>
            <a:pPr indent="0" lvl="0" marL="0" rtl="0" algn="l">
              <a:spcBef>
                <a:spcPts val="0"/>
              </a:spcBef>
              <a:spcAft>
                <a:spcPts val="0"/>
              </a:spcAft>
              <a:buNone/>
            </a:pPr>
            <a:r>
              <a:rPr lang="en" sz="6400">
                <a:solidFill>
                  <a:schemeClr val="lt1"/>
                </a:solidFill>
              </a:rPr>
              <a:t>Hummingbird aims to govern data using principles of care through transparency and equitable access to data collected on participants.</a:t>
            </a:r>
            <a:endParaRPr sz="6400">
              <a:solidFill>
                <a:srgbClr val="FF0000"/>
              </a:solidFill>
            </a:endParaRPr>
          </a:p>
          <a:p>
            <a:pPr indent="0" lvl="0" marL="0" rtl="0" algn="l">
              <a:lnSpc>
                <a:spcPct val="106999"/>
              </a:lnSpc>
              <a:spcBef>
                <a:spcPts val="0"/>
              </a:spcBef>
              <a:spcAft>
                <a:spcPts val="0"/>
              </a:spcAft>
              <a:buNone/>
            </a:pPr>
            <a:r>
              <a:t/>
            </a:r>
            <a:endParaRPr>
              <a:solidFill>
                <a:schemeClr val="lt1"/>
              </a:solidFill>
            </a:endParaRPr>
          </a:p>
          <a:p>
            <a:pPr indent="0" lvl="0" marL="0" rtl="0" algn="l">
              <a:lnSpc>
                <a:spcPct val="106999"/>
              </a:lnSpc>
              <a:spcBef>
                <a:spcPts val="800"/>
              </a:spcBef>
              <a:spcAft>
                <a:spcPts val="800"/>
              </a:spcAft>
              <a:buNone/>
            </a:pPr>
            <a:r>
              <a:t/>
            </a:r>
            <a:endParaRPr>
              <a:solidFill>
                <a:schemeClr val="lt1"/>
              </a:solidFill>
            </a:endParaRPr>
          </a:p>
        </p:txBody>
      </p:sp>
      <p:sp>
        <p:nvSpPr>
          <p:cNvPr id="151" name="Google Shape;151;p26"/>
          <p:cNvSpPr txBox="1"/>
          <p:nvPr/>
        </p:nvSpPr>
        <p:spPr>
          <a:xfrm>
            <a:off x="1310325" y="420475"/>
            <a:ext cx="56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311700" y="1489350"/>
            <a:ext cx="8520600" cy="2164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en" sz="2700">
                <a:solidFill>
                  <a:schemeClr val="lt1"/>
                </a:solidFill>
              </a:rPr>
              <a:t>Acknowledging that we will never be able to completely remove bias and that there is a constant negotiation to create a dynamic database that adapts, evolves and refines throughout the research process</a:t>
            </a:r>
            <a:endParaRPr sz="2700"/>
          </a:p>
        </p:txBody>
      </p:sp>
      <p:sp>
        <p:nvSpPr>
          <p:cNvPr id="157" name="Google Shape;157;p27"/>
          <p:cNvSpPr txBox="1"/>
          <p:nvPr>
            <p:ph type="title"/>
          </p:nvPr>
        </p:nvSpPr>
        <p:spPr>
          <a:xfrm>
            <a:off x="165025" y="205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b="1" lang="en" sz="3020">
                <a:solidFill>
                  <a:schemeClr val="lt1"/>
                </a:solidFill>
              </a:rPr>
              <a:t>Tech Humility</a:t>
            </a:r>
            <a:endParaRPr b="1" sz="302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1" type="body"/>
          </p:nvPr>
        </p:nvSpPr>
        <p:spPr>
          <a:xfrm>
            <a:off x="277700" y="889850"/>
            <a:ext cx="8520600" cy="4165800"/>
          </a:xfrm>
          <a:prstGeom prst="rect">
            <a:avLst/>
          </a:prstGeom>
        </p:spPr>
        <p:txBody>
          <a:bodyPr anchorCtr="0" anchor="t" bIns="91425" lIns="91425" spcFirstLastPara="1" rIns="91425" wrap="square" tIns="91425">
            <a:normAutofit fontScale="92500" lnSpcReduction="20000"/>
          </a:bodyPr>
          <a:lstStyle/>
          <a:p>
            <a:pPr indent="0" lvl="0" marL="0" rtl="0" algn="l">
              <a:lnSpc>
                <a:spcPct val="106999"/>
              </a:lnSpc>
              <a:spcBef>
                <a:spcPts val="0"/>
              </a:spcBef>
              <a:spcAft>
                <a:spcPts val="0"/>
              </a:spcAft>
              <a:buNone/>
            </a:pPr>
            <a:r>
              <a:rPr lang="en">
                <a:solidFill>
                  <a:schemeClr val="lt1"/>
                </a:solidFill>
              </a:rPr>
              <a:t>Better research is produced when </a:t>
            </a:r>
            <a:r>
              <a:rPr b="1" lang="en">
                <a:solidFill>
                  <a:schemeClr val="lt1"/>
                </a:solidFill>
              </a:rPr>
              <a:t>recognizing that d</a:t>
            </a:r>
            <a:r>
              <a:rPr b="1" lang="en">
                <a:solidFill>
                  <a:schemeClr val="lt1"/>
                </a:solidFill>
              </a:rPr>
              <a:t>ata collection mechanisms, and subsequent knowledge were developed from racist, sexist, heteronormative, classist, and ableist frames of reference</a:t>
            </a:r>
            <a:r>
              <a:rPr lang="en">
                <a:solidFill>
                  <a:schemeClr val="lt1"/>
                </a:solidFill>
              </a:rPr>
              <a:t>. (Benjamin 2019;</a:t>
            </a:r>
            <a:r>
              <a:rPr lang="en">
                <a:solidFill>
                  <a:schemeClr val="lt1"/>
                </a:solidFill>
              </a:rPr>
              <a:t> Eubanks 2018)</a:t>
            </a:r>
            <a:endParaRPr>
              <a:solidFill>
                <a:schemeClr val="lt1"/>
              </a:solidFill>
            </a:endParaRPr>
          </a:p>
          <a:p>
            <a:pPr indent="0" lvl="0" marL="0" rtl="0" algn="l">
              <a:lnSpc>
                <a:spcPct val="106999"/>
              </a:lnSpc>
              <a:spcBef>
                <a:spcPts val="800"/>
              </a:spcBef>
              <a:spcAft>
                <a:spcPts val="0"/>
              </a:spcAft>
              <a:buNone/>
            </a:pPr>
            <a:r>
              <a:rPr lang="en">
                <a:solidFill>
                  <a:schemeClr val="lt1"/>
                </a:solidFill>
              </a:rPr>
              <a:t>A researcher should interrogate their frames of reference to </a:t>
            </a:r>
            <a:r>
              <a:rPr b="1" lang="en">
                <a:solidFill>
                  <a:schemeClr val="lt1"/>
                </a:solidFill>
              </a:rPr>
              <a:t>declare their internal biases and to refine/ identify limitations</a:t>
            </a:r>
            <a:r>
              <a:rPr lang="en">
                <a:solidFill>
                  <a:schemeClr val="lt1"/>
                </a:solidFill>
              </a:rPr>
              <a:t> of their research. (Benjamin 2019; Eubanks 2018)</a:t>
            </a:r>
            <a:endParaRPr>
              <a:solidFill>
                <a:schemeClr val="lt1"/>
              </a:solidFill>
            </a:endParaRPr>
          </a:p>
          <a:p>
            <a:pPr indent="0" lvl="0" marL="0" rtl="0" algn="l">
              <a:lnSpc>
                <a:spcPct val="106999"/>
              </a:lnSpc>
              <a:spcBef>
                <a:spcPts val="800"/>
              </a:spcBef>
              <a:spcAft>
                <a:spcPts val="0"/>
              </a:spcAft>
              <a:buNone/>
            </a:pPr>
            <a:r>
              <a:rPr lang="en">
                <a:solidFill>
                  <a:schemeClr val="lt1"/>
                </a:solidFill>
              </a:rPr>
              <a:t>Working with people with</a:t>
            </a:r>
            <a:r>
              <a:rPr b="1" lang="en">
                <a:solidFill>
                  <a:schemeClr val="lt1"/>
                </a:solidFill>
              </a:rPr>
              <a:t> lived experience offers insights to mitigate the unintentional harms</a:t>
            </a:r>
            <a:r>
              <a:rPr lang="en">
                <a:solidFill>
                  <a:schemeClr val="lt1"/>
                </a:solidFill>
              </a:rPr>
              <a:t> of data collection mechanisms, analysis and subsequent results. </a:t>
            </a:r>
            <a:endParaRPr>
              <a:solidFill>
                <a:schemeClr val="lt1"/>
              </a:solidFill>
            </a:endParaRPr>
          </a:p>
          <a:p>
            <a:pPr indent="0" lvl="0" marL="0" rtl="0" algn="ctr">
              <a:lnSpc>
                <a:spcPct val="106999"/>
              </a:lnSpc>
              <a:spcBef>
                <a:spcPts val="800"/>
              </a:spcBef>
              <a:spcAft>
                <a:spcPts val="0"/>
              </a:spcAft>
              <a:buNone/>
            </a:pPr>
            <a:r>
              <a:t/>
            </a:r>
            <a:endParaRPr>
              <a:solidFill>
                <a:schemeClr val="lt1"/>
              </a:solidFill>
            </a:endParaRPr>
          </a:p>
          <a:p>
            <a:pPr indent="0" lvl="0" marL="0" rtl="0" algn="ctr">
              <a:lnSpc>
                <a:spcPct val="106999"/>
              </a:lnSpc>
              <a:spcBef>
                <a:spcPts val="800"/>
              </a:spcBef>
              <a:spcAft>
                <a:spcPts val="0"/>
              </a:spcAft>
              <a:buNone/>
            </a:pPr>
            <a:r>
              <a:rPr b="1" lang="en">
                <a:solidFill>
                  <a:schemeClr val="lt1"/>
                </a:solidFill>
              </a:rPr>
              <a:t>The purpose of this is to integrate a dynamic interface that evolves with the needs of researchers, partners and participants.  </a:t>
            </a:r>
            <a:endParaRPr b="1">
              <a:solidFill>
                <a:schemeClr val="lt1"/>
              </a:solidFill>
            </a:endParaRPr>
          </a:p>
          <a:p>
            <a:pPr indent="0" lvl="0" marL="0" rtl="0" algn="l">
              <a:lnSpc>
                <a:spcPct val="106999"/>
              </a:lnSpc>
              <a:spcBef>
                <a:spcPts val="800"/>
              </a:spcBef>
              <a:spcAft>
                <a:spcPts val="0"/>
              </a:spcAft>
              <a:buNone/>
            </a:pPr>
            <a:r>
              <a:t/>
            </a:r>
            <a:endParaRPr b="1">
              <a:solidFill>
                <a:schemeClr val="lt1"/>
              </a:solidFill>
            </a:endParaRPr>
          </a:p>
          <a:p>
            <a:pPr indent="0" lvl="0" marL="0" rtl="0" algn="l">
              <a:lnSpc>
                <a:spcPct val="106999"/>
              </a:lnSpc>
              <a:spcBef>
                <a:spcPts val="800"/>
              </a:spcBef>
              <a:spcAft>
                <a:spcPts val="800"/>
              </a:spcAft>
              <a:buNone/>
            </a:pPr>
            <a:r>
              <a:rPr lang="en">
                <a:solidFill>
                  <a:schemeClr val="lt1"/>
                </a:solidFill>
              </a:rPr>
              <a:t>Hummingbird facilitates </a:t>
            </a:r>
            <a:r>
              <a:rPr lang="en">
                <a:solidFill>
                  <a:schemeClr val="lt1"/>
                </a:solidFill>
              </a:rPr>
              <a:t>consultations between all relevant stakeholders on the ethical considerations, controls and developments that should be continually implemented into the database.  </a:t>
            </a:r>
            <a:endParaRPr>
              <a:solidFill>
                <a:schemeClr val="lt1"/>
              </a:solidFill>
            </a:endParaRPr>
          </a:p>
        </p:txBody>
      </p:sp>
      <p:sp>
        <p:nvSpPr>
          <p:cNvPr id="163" name="Google Shape;163;p28"/>
          <p:cNvSpPr txBox="1"/>
          <p:nvPr>
            <p:ph type="title"/>
          </p:nvPr>
        </p:nvSpPr>
        <p:spPr>
          <a:xfrm>
            <a:off x="165025" y="205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b="1" lang="en" sz="3020">
                <a:solidFill>
                  <a:schemeClr val="lt1"/>
                </a:solidFill>
              </a:rPr>
              <a:t>Tech Humility</a:t>
            </a:r>
            <a:endParaRPr b="1" sz="302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311700" y="1828650"/>
            <a:ext cx="8520600" cy="148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700">
                <a:solidFill>
                  <a:schemeClr val="lt1"/>
                </a:solidFill>
              </a:rPr>
              <a:t>Designed to be useable even with low tech literacy</a:t>
            </a:r>
            <a:endParaRPr sz="2700">
              <a:solidFill>
                <a:schemeClr val="lt1"/>
              </a:solidFill>
            </a:endParaRPr>
          </a:p>
          <a:p>
            <a:pPr indent="0" lvl="0" marL="0" rtl="0" algn="ctr">
              <a:spcBef>
                <a:spcPts val="1200"/>
              </a:spcBef>
              <a:spcAft>
                <a:spcPts val="1200"/>
              </a:spcAft>
              <a:buClr>
                <a:schemeClr val="dk1"/>
              </a:buClr>
              <a:buSzPts val="1100"/>
              <a:buFont typeface="Arial"/>
              <a:buNone/>
            </a:pPr>
            <a:r>
              <a:rPr lang="en" sz="2700">
                <a:solidFill>
                  <a:schemeClr val="lt1"/>
                </a:solidFill>
              </a:rPr>
              <a:t>(Reliably tested on a guinea pig in our team*)</a:t>
            </a:r>
            <a:endParaRPr sz="2700">
              <a:solidFill>
                <a:schemeClr val="lt1"/>
              </a:solidFill>
            </a:endParaRPr>
          </a:p>
        </p:txBody>
      </p:sp>
      <p:sp>
        <p:nvSpPr>
          <p:cNvPr id="169" name="Google Shape;169;p29"/>
          <p:cNvSpPr txBox="1"/>
          <p:nvPr>
            <p:ph type="title"/>
          </p:nvPr>
        </p:nvSpPr>
        <p:spPr>
          <a:xfrm>
            <a:off x="165025" y="205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b="1" lang="en" sz="3020">
                <a:solidFill>
                  <a:schemeClr val="lt1"/>
                </a:solidFill>
              </a:rPr>
              <a:t>Tech Humility: How?</a:t>
            </a:r>
            <a:endParaRPr b="1" sz="3020">
              <a:solidFill>
                <a:schemeClr val="lt1"/>
              </a:solidFill>
            </a:endParaRPr>
          </a:p>
        </p:txBody>
      </p:sp>
      <p:sp>
        <p:nvSpPr>
          <p:cNvPr id="170" name="Google Shape;170;p29"/>
          <p:cNvSpPr txBox="1"/>
          <p:nvPr/>
        </p:nvSpPr>
        <p:spPr>
          <a:xfrm>
            <a:off x="6022125" y="4454500"/>
            <a:ext cx="3000000" cy="3885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325">
                <a:solidFill>
                  <a:schemeClr val="lt1"/>
                </a:solidFill>
              </a:rPr>
              <a:t>*No animal testing </a:t>
            </a:r>
            <a:r>
              <a:rPr lang="en" sz="1325">
                <a:solidFill>
                  <a:schemeClr val="lt1"/>
                </a:solidFill>
              </a:rPr>
              <a:t>occurred</a:t>
            </a:r>
            <a:r>
              <a:rPr lang="en" sz="1325">
                <a:solidFill>
                  <a:schemeClr val="lt1"/>
                </a:solidFil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ctrTitle"/>
          </p:nvPr>
        </p:nvSpPr>
        <p:spPr>
          <a:xfrm>
            <a:off x="311708" y="973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Oswald"/>
                <a:ea typeface="Oswald"/>
                <a:cs typeface="Oswald"/>
                <a:sym typeface="Oswald"/>
              </a:rPr>
              <a:t>FEATURES</a:t>
            </a:r>
            <a:endParaRPr>
              <a:solidFill>
                <a:schemeClr val="lt1"/>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chemeClr val="lt1"/>
                </a:solidFill>
              </a:rPr>
              <a:t>Novelty and Market Gaps</a:t>
            </a:r>
            <a:endParaRPr b="1" sz="2920">
              <a:solidFill>
                <a:schemeClr val="lt1"/>
              </a:solidFill>
            </a:endParaRPr>
          </a:p>
        </p:txBody>
      </p:sp>
      <p:sp>
        <p:nvSpPr>
          <p:cNvPr id="181" name="Google Shape;181;p31"/>
          <p:cNvSpPr txBox="1"/>
          <p:nvPr>
            <p:ph idx="1" type="body"/>
          </p:nvPr>
        </p:nvSpPr>
        <p:spPr>
          <a:xfrm>
            <a:off x="311700" y="1152475"/>
            <a:ext cx="8520600" cy="3754500"/>
          </a:xfrm>
          <a:prstGeom prst="rect">
            <a:avLst/>
          </a:prstGeom>
        </p:spPr>
        <p:txBody>
          <a:bodyPr anchorCtr="0" anchor="t" bIns="91425" lIns="91425" spcFirstLastPara="1" rIns="91425" wrap="square" tIns="91425">
            <a:normAutofit fontScale="92500"/>
          </a:bodyPr>
          <a:lstStyle/>
          <a:p>
            <a:pPr indent="-387191" lvl="0" marL="457200" rtl="0" algn="l">
              <a:spcBef>
                <a:spcPts val="0"/>
              </a:spcBef>
              <a:spcAft>
                <a:spcPts val="0"/>
              </a:spcAft>
              <a:buClr>
                <a:schemeClr val="lt1"/>
              </a:buClr>
              <a:buSzPct val="100000"/>
              <a:buChar char="●"/>
            </a:pPr>
            <a:r>
              <a:rPr lang="en" sz="2700">
                <a:solidFill>
                  <a:schemeClr val="lt1"/>
                </a:solidFill>
              </a:rPr>
              <a:t>Commercial and Electronic Medical Record (EMR) clinical data management databases are more expensive, require more training for researchers, are less dynamic, are inaccessible to patients and have not been built with an approach to care in mind</a:t>
            </a:r>
            <a:endParaRPr sz="2700">
              <a:solidFill>
                <a:schemeClr val="lt1"/>
              </a:solidFill>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highlight>
                <a:srgbClr val="00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5800" y="-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Meet the Team</a:t>
            </a:r>
            <a:endParaRPr>
              <a:solidFill>
                <a:schemeClr val="lt1"/>
              </a:solidFill>
            </a:endParaRPr>
          </a:p>
        </p:txBody>
      </p:sp>
      <p:sp>
        <p:nvSpPr>
          <p:cNvPr id="62" name="Google Shape;62;p14"/>
          <p:cNvSpPr/>
          <p:nvPr/>
        </p:nvSpPr>
        <p:spPr>
          <a:xfrm>
            <a:off x="1202175" y="669913"/>
            <a:ext cx="4125600" cy="7188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3686375" y="1489200"/>
            <a:ext cx="4125600" cy="7188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1202175" y="2408975"/>
            <a:ext cx="4267200" cy="7188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686375" y="3278488"/>
            <a:ext cx="4125600" cy="7188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1202175" y="4148025"/>
            <a:ext cx="4125600" cy="7188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67" name="Google Shape;67;p14"/>
          <p:cNvSpPr/>
          <p:nvPr/>
        </p:nvSpPr>
        <p:spPr>
          <a:xfrm>
            <a:off x="289000" y="539900"/>
            <a:ext cx="917700" cy="93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235775" y="593713"/>
            <a:ext cx="4058400" cy="7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latin typeface="Average"/>
                <a:ea typeface="Average"/>
                <a:cs typeface="Average"/>
                <a:sym typeface="Average"/>
              </a:rPr>
              <a:t>Kristin Caolo: Project leader. </a:t>
            </a:r>
            <a:r>
              <a:rPr lang="en" sz="1150">
                <a:latin typeface="Average"/>
                <a:ea typeface="Average"/>
                <a:cs typeface="Average"/>
                <a:sym typeface="Average"/>
              </a:rPr>
              <a:t>Former clinical researcher with experience managing patient registries for longitudinal studies with tens of thousands of patient records;  co-author on eighteen clinical research publications.</a:t>
            </a:r>
            <a:endParaRPr sz="1150">
              <a:latin typeface="Average"/>
              <a:ea typeface="Average"/>
              <a:cs typeface="Average"/>
              <a:sym typeface="Average"/>
            </a:endParaRPr>
          </a:p>
        </p:txBody>
      </p:sp>
      <p:sp>
        <p:nvSpPr>
          <p:cNvPr id="69" name="Google Shape;69;p14"/>
          <p:cNvSpPr txBox="1"/>
          <p:nvPr/>
        </p:nvSpPr>
        <p:spPr>
          <a:xfrm>
            <a:off x="1222425" y="2384675"/>
            <a:ext cx="42267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Rose Powell: </a:t>
            </a:r>
            <a:r>
              <a:rPr lang="en" sz="1300">
                <a:latin typeface="Average"/>
                <a:ea typeface="Average"/>
                <a:cs typeface="Average"/>
                <a:sym typeface="Average"/>
              </a:rPr>
              <a:t>Specialist in politics and ethics of ‘innovation’ in NHS psychiatric inpatient settings. Peer support worker at CAMHS.</a:t>
            </a:r>
            <a:endParaRPr sz="1300">
              <a:latin typeface="Average"/>
              <a:ea typeface="Average"/>
              <a:cs typeface="Average"/>
              <a:sym typeface="Average"/>
            </a:endParaRPr>
          </a:p>
        </p:txBody>
      </p:sp>
      <p:sp>
        <p:nvSpPr>
          <p:cNvPr id="70" name="Google Shape;70;p14"/>
          <p:cNvSpPr txBox="1"/>
          <p:nvPr/>
        </p:nvSpPr>
        <p:spPr>
          <a:xfrm>
            <a:off x="3686375" y="1489200"/>
            <a:ext cx="40266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Lucy Maun: </a:t>
            </a:r>
            <a:r>
              <a:rPr lang="en" sz="1300">
                <a:latin typeface="Average"/>
                <a:ea typeface="Average"/>
                <a:cs typeface="Average"/>
                <a:sym typeface="Average"/>
              </a:rPr>
              <a:t>MSc and incoming PhD student in STS at UCL. Interdisciplinary expertise on care ethics and human-animal interactions. </a:t>
            </a:r>
            <a:endParaRPr sz="1300">
              <a:latin typeface="Average"/>
              <a:ea typeface="Average"/>
              <a:cs typeface="Average"/>
              <a:sym typeface="Average"/>
            </a:endParaRPr>
          </a:p>
        </p:txBody>
      </p:sp>
      <p:sp>
        <p:nvSpPr>
          <p:cNvPr id="71" name="Google Shape;71;p14"/>
          <p:cNvSpPr txBox="1"/>
          <p:nvPr/>
        </p:nvSpPr>
        <p:spPr>
          <a:xfrm>
            <a:off x="3753725" y="3291075"/>
            <a:ext cx="405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Adina Epstein:</a:t>
            </a:r>
            <a:r>
              <a:rPr lang="en" sz="1300">
                <a:latin typeface="Average"/>
                <a:ea typeface="Average"/>
                <a:cs typeface="Average"/>
                <a:sym typeface="Average"/>
              </a:rPr>
              <a:t> Built the damn thing. Amazing. She has carried the team. Background in aerospace engineering with experience managing and analyzing large datasets.</a:t>
            </a:r>
            <a:endParaRPr sz="1300">
              <a:latin typeface="Average"/>
              <a:ea typeface="Average"/>
              <a:cs typeface="Average"/>
              <a:sym typeface="Average"/>
            </a:endParaRPr>
          </a:p>
        </p:txBody>
      </p:sp>
      <p:sp>
        <p:nvSpPr>
          <p:cNvPr id="72" name="Google Shape;72;p14"/>
          <p:cNvSpPr txBox="1"/>
          <p:nvPr/>
        </p:nvSpPr>
        <p:spPr>
          <a:xfrm>
            <a:off x="1335125" y="4189575"/>
            <a:ext cx="38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verage"/>
                <a:ea typeface="Average"/>
                <a:cs typeface="Average"/>
                <a:sym typeface="Average"/>
              </a:rPr>
              <a:t>Manna Mostaghim:</a:t>
            </a:r>
            <a:r>
              <a:rPr lang="en" sz="1200">
                <a:latin typeface="Average"/>
                <a:ea typeface="Average"/>
                <a:cs typeface="Average"/>
                <a:sym typeface="Average"/>
              </a:rPr>
              <a:t> JD, MSc and current PhD Researcher at LSE in the Health Policy Department. Expertise in sexual and reproductive health.  </a:t>
            </a:r>
            <a:endParaRPr sz="1200">
              <a:latin typeface="Average"/>
              <a:ea typeface="Average"/>
              <a:cs typeface="Average"/>
              <a:sym typeface="Average"/>
            </a:endParaRPr>
          </a:p>
        </p:txBody>
      </p:sp>
      <p:pic>
        <p:nvPicPr>
          <p:cNvPr id="73" name="Google Shape;73;p14"/>
          <p:cNvPicPr preferRelativeResize="0"/>
          <p:nvPr/>
        </p:nvPicPr>
        <p:blipFill>
          <a:blip r:embed="rId3">
            <a:alphaModFix/>
          </a:blip>
          <a:stretch>
            <a:fillRect/>
          </a:stretch>
        </p:blipFill>
        <p:spPr>
          <a:xfrm>
            <a:off x="7811975" y="1320988"/>
            <a:ext cx="917701" cy="995803"/>
          </a:xfrm>
          <a:prstGeom prst="rect">
            <a:avLst/>
          </a:prstGeom>
          <a:noFill/>
          <a:ln>
            <a:noFill/>
          </a:ln>
        </p:spPr>
      </p:pic>
      <p:pic>
        <p:nvPicPr>
          <p:cNvPr id="74" name="Google Shape;74;p14"/>
          <p:cNvPicPr preferRelativeResize="0"/>
          <p:nvPr/>
        </p:nvPicPr>
        <p:blipFill>
          <a:blip r:embed="rId4">
            <a:alphaModFix/>
          </a:blip>
          <a:stretch>
            <a:fillRect/>
          </a:stretch>
        </p:blipFill>
        <p:spPr>
          <a:xfrm>
            <a:off x="289000" y="539239"/>
            <a:ext cx="917701" cy="980170"/>
          </a:xfrm>
          <a:prstGeom prst="rect">
            <a:avLst/>
          </a:prstGeom>
          <a:noFill/>
          <a:ln>
            <a:noFill/>
          </a:ln>
        </p:spPr>
      </p:pic>
      <p:pic>
        <p:nvPicPr>
          <p:cNvPr id="75" name="Google Shape;75;p14"/>
          <p:cNvPicPr preferRelativeResize="0"/>
          <p:nvPr/>
        </p:nvPicPr>
        <p:blipFill>
          <a:blip r:embed="rId5">
            <a:alphaModFix/>
          </a:blip>
          <a:stretch>
            <a:fillRect/>
          </a:stretch>
        </p:blipFill>
        <p:spPr>
          <a:xfrm>
            <a:off x="289000" y="2254700"/>
            <a:ext cx="917701" cy="917701"/>
          </a:xfrm>
          <a:prstGeom prst="rect">
            <a:avLst/>
          </a:prstGeom>
          <a:noFill/>
          <a:ln>
            <a:noFill/>
          </a:ln>
        </p:spPr>
      </p:pic>
      <p:pic>
        <p:nvPicPr>
          <p:cNvPr id="76" name="Google Shape;76;p14"/>
          <p:cNvPicPr preferRelativeResize="0"/>
          <p:nvPr/>
        </p:nvPicPr>
        <p:blipFill>
          <a:blip r:embed="rId6">
            <a:alphaModFix/>
          </a:blip>
          <a:stretch>
            <a:fillRect/>
          </a:stretch>
        </p:blipFill>
        <p:spPr>
          <a:xfrm>
            <a:off x="7811976" y="3179050"/>
            <a:ext cx="917701" cy="917701"/>
          </a:xfrm>
          <a:prstGeom prst="rect">
            <a:avLst/>
          </a:prstGeom>
          <a:noFill/>
          <a:ln>
            <a:noFill/>
          </a:ln>
        </p:spPr>
      </p:pic>
      <p:pic>
        <p:nvPicPr>
          <p:cNvPr id="77" name="Google Shape;77;p14"/>
          <p:cNvPicPr preferRelativeResize="0"/>
          <p:nvPr/>
        </p:nvPicPr>
        <p:blipFill>
          <a:blip r:embed="rId7">
            <a:alphaModFix/>
          </a:blip>
          <a:stretch>
            <a:fillRect/>
          </a:stretch>
        </p:blipFill>
        <p:spPr>
          <a:xfrm>
            <a:off x="289000" y="4066550"/>
            <a:ext cx="917701" cy="917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chemeClr val="lt1"/>
                </a:solidFill>
              </a:rPr>
              <a:t>Short and Long-Term Utility</a:t>
            </a:r>
            <a:endParaRPr b="1" sz="3120">
              <a:solidFill>
                <a:schemeClr val="lt1"/>
              </a:solidFill>
            </a:endParaRPr>
          </a:p>
        </p:txBody>
      </p:sp>
      <p:sp>
        <p:nvSpPr>
          <p:cNvPr id="187" name="Google Shape;187;p32"/>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How we plan on evaluating the product (attendance dashboard)</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chemeClr val="lt1"/>
                </a:solidFill>
              </a:rPr>
              <a:t>Hummingbird and Excel</a:t>
            </a:r>
            <a:endParaRPr b="1" sz="3120">
              <a:solidFill>
                <a:schemeClr val="lt1"/>
              </a:solidFill>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Coded using Excel VBA.</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Benefits and </a:t>
            </a:r>
            <a:r>
              <a:rPr lang="en">
                <a:solidFill>
                  <a:schemeClr val="lt1"/>
                </a:solidFill>
              </a:rPr>
              <a:t>uses of Excel based databases: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Adaptability and Flexibility: Change the tools/ add or remove variables.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Accessibility: assumed understanding of Excel formats.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Economic Efficiency</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Resources of research teams: learning new systems, new staff training.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Accessible: easy to use, easy to facilitate user-generated methodologies.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Relationships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Generating Meaningful relationships: share information between all stakeholders.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Beyond Trust: GDPR portable.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chemeClr val="lt1"/>
                </a:solidFill>
              </a:rPr>
              <a:t>Instructions</a:t>
            </a:r>
            <a:endParaRPr b="1" sz="3120">
              <a:solidFill>
                <a:schemeClr val="lt1"/>
              </a:solidFill>
            </a:endParaRPr>
          </a:p>
        </p:txBody>
      </p:sp>
      <p:sp>
        <p:nvSpPr>
          <p:cNvPr id="199" name="Google Shape;199;p34"/>
          <p:cNvSpPr txBox="1"/>
          <p:nvPr>
            <p:ph idx="1" type="body"/>
          </p:nvPr>
        </p:nvSpPr>
        <p:spPr>
          <a:xfrm>
            <a:off x="311700" y="1152475"/>
            <a:ext cx="4318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Comprehensive instruction guide as the first tab</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Relevant instructions are included on each sheet</a:t>
            </a:r>
            <a:endParaRPr>
              <a:solidFill>
                <a:schemeClr val="lt1"/>
              </a:solidFill>
            </a:endParaRPr>
          </a:p>
        </p:txBody>
      </p:sp>
      <p:sp>
        <p:nvSpPr>
          <p:cNvPr id="200" name="Google Shape;200;p34"/>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Principles this relates to:</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Researcher upskilling and facilitating easier researcher training</a:t>
            </a:r>
            <a:endParaRPr sz="1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3120">
                <a:solidFill>
                  <a:schemeClr val="lt1"/>
                </a:solidFill>
              </a:rPr>
              <a:t>Dashboard</a:t>
            </a:r>
            <a:endParaRPr b="1" sz="4020">
              <a:solidFill>
                <a:schemeClr val="lt1"/>
              </a:solidFill>
            </a:endParaRPr>
          </a:p>
        </p:txBody>
      </p:sp>
      <p:sp>
        <p:nvSpPr>
          <p:cNvPr id="206" name="Google Shape;206;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P</a:t>
            </a:r>
            <a:r>
              <a:rPr lang="en">
                <a:solidFill>
                  <a:schemeClr val="lt1"/>
                </a:solidFill>
              </a:rPr>
              <a:t>ie Chart showing open activities (percentage of activity complete, missed, no data entered), allows tracking of participant retention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Table with activity completion (name, phone number, email, activity)</a:t>
            </a:r>
            <a:endParaRPr>
              <a:solidFill>
                <a:schemeClr val="lt1"/>
              </a:solidFill>
            </a:endParaRPr>
          </a:p>
          <a:p>
            <a:pPr indent="0" lvl="0" marL="0" rtl="0" algn="l">
              <a:spcBef>
                <a:spcPts val="1200"/>
              </a:spcBef>
              <a:spcAft>
                <a:spcPts val="1200"/>
              </a:spcAft>
              <a:buNone/>
            </a:pPr>
            <a:r>
              <a:t/>
            </a:r>
            <a:endParaRPr/>
          </a:p>
        </p:txBody>
      </p:sp>
      <p:sp>
        <p:nvSpPr>
          <p:cNvPr id="207" name="Google Shape;207;p35"/>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Principles this relates to:</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Improving wellbeing: centralises project deliverables; removes silos in teams.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Generating meaningful relationships: the basic needs of stakeholders are represented; </a:t>
            </a:r>
            <a:r>
              <a:rPr lang="en" sz="1600">
                <a:solidFill>
                  <a:schemeClr val="lt1"/>
                </a:solidFill>
              </a:rPr>
              <a:t>provides clarity and information for next steps.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Accessibility; partners would also have access and therefore could help direct next steps.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Beyond Trust: Collated data will not be shared with participants.</a:t>
            </a:r>
            <a:endParaRPr sz="1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3120">
                <a:solidFill>
                  <a:schemeClr val="lt1"/>
                </a:solidFill>
              </a:rPr>
              <a:t>Participant Attendance </a:t>
            </a:r>
            <a:endParaRPr b="1" sz="4020">
              <a:solidFill>
                <a:schemeClr val="lt1"/>
              </a:solidFill>
            </a:endParaRPr>
          </a:p>
        </p:txBody>
      </p:sp>
      <p:sp>
        <p:nvSpPr>
          <p:cNvPr id="213" name="Google Shape;213;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lang="en">
                <a:solidFill>
                  <a:schemeClr val="lt1"/>
                </a:solidFill>
              </a:rPr>
              <a:t>A</a:t>
            </a:r>
            <a:r>
              <a:rPr lang="en">
                <a:solidFill>
                  <a:schemeClr val="lt1"/>
                </a:solidFill>
              </a:rPr>
              <a:t>ctivities including: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Form</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Interview</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Appointment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Questionnaire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Telephone call</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Medical visit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In-person visit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Focus group</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Table including: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Number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Date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Completed (Y/N)</a:t>
            </a:r>
            <a:endParaRPr>
              <a:solidFill>
                <a:schemeClr val="lt1"/>
              </a:solidFill>
            </a:endParaRPr>
          </a:p>
        </p:txBody>
      </p:sp>
      <p:sp>
        <p:nvSpPr>
          <p:cNvPr id="214" name="Google Shape;214;p36"/>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Principles this relates to:</a:t>
            </a:r>
            <a:endParaRPr>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Improving wellbeing: centralises project deliverables; removes silos in teams.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Generating meaningful relationships: the basic needs of stakeholders are represented; provides clarity and information for next steps.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Accessibility; partners would also have access and therefore could help direct next steps.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Beyond Trust: Collated data will not be shared with participants.</a:t>
            </a:r>
            <a:endParaRPr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920">
                <a:solidFill>
                  <a:schemeClr val="lt1"/>
                </a:solidFill>
              </a:rPr>
              <a:t>Participant Information</a:t>
            </a:r>
            <a:endParaRPr b="1" sz="3820">
              <a:solidFill>
                <a:schemeClr val="lt1"/>
              </a:solidFill>
            </a:endParaRPr>
          </a:p>
        </p:txBody>
      </p:sp>
      <p:sp>
        <p:nvSpPr>
          <p:cNvPr id="220" name="Google Shape;220;p37"/>
          <p:cNvSpPr txBox="1"/>
          <p:nvPr>
            <p:ph idx="1" type="body"/>
          </p:nvPr>
        </p:nvSpPr>
        <p:spPr>
          <a:xfrm>
            <a:off x="311700" y="1152475"/>
            <a:ext cx="4260300" cy="3849300"/>
          </a:xfrm>
          <a:prstGeom prst="rect">
            <a:avLst/>
          </a:prstGeom>
        </p:spPr>
        <p:txBody>
          <a:bodyPr anchorCtr="0" anchor="t" bIns="91425" lIns="91425" spcFirstLastPara="1" rIns="91425" wrap="square" tIns="91425">
            <a:normAutofit fontScale="77500" lnSpcReduction="20000"/>
          </a:bodyPr>
          <a:lstStyle/>
          <a:p>
            <a:pPr indent="-343382" lvl="0" marL="457200" rtl="0" algn="l">
              <a:spcBef>
                <a:spcPts val="0"/>
              </a:spcBef>
              <a:spcAft>
                <a:spcPts val="0"/>
              </a:spcAft>
              <a:buClr>
                <a:schemeClr val="lt1"/>
              </a:buClr>
              <a:buSzPct val="100000"/>
              <a:buChar char="●"/>
            </a:pPr>
            <a:r>
              <a:rPr lang="en" sz="2332">
                <a:solidFill>
                  <a:schemeClr val="lt1"/>
                </a:solidFill>
              </a:rPr>
              <a:t>P</a:t>
            </a:r>
            <a:r>
              <a:rPr lang="en" sz="2332">
                <a:solidFill>
                  <a:schemeClr val="lt1"/>
                </a:solidFill>
              </a:rPr>
              <a:t>articipant ID</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Name</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Phone number</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Address</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Email</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Ethnicity</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Gender identity</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Sexuality</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Socioeconomic status (SES)</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Level of education</a:t>
            </a:r>
            <a:endParaRPr sz="2332">
              <a:solidFill>
                <a:schemeClr val="lt1"/>
              </a:solidFill>
            </a:endParaRPr>
          </a:p>
          <a:p>
            <a:pPr indent="-343382" lvl="0" marL="457200" rtl="0" algn="l">
              <a:spcBef>
                <a:spcPts val="0"/>
              </a:spcBef>
              <a:spcAft>
                <a:spcPts val="0"/>
              </a:spcAft>
              <a:buClr>
                <a:schemeClr val="lt1"/>
              </a:buClr>
              <a:buSzPct val="100000"/>
              <a:buChar char="●"/>
            </a:pPr>
            <a:r>
              <a:rPr lang="en" sz="2332">
                <a:solidFill>
                  <a:schemeClr val="lt1"/>
                </a:solidFill>
              </a:rPr>
              <a:t>Additional Information</a:t>
            </a:r>
            <a:endParaRPr sz="2332">
              <a:solidFill>
                <a:schemeClr val="lt1"/>
              </a:solidFill>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1" name="Google Shape;221;p37"/>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1"/>
                </a:solidFill>
              </a:rPr>
              <a:t>Principles this relates to:</a:t>
            </a:r>
            <a:endParaRPr sz="1800" u="sng">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a:t>
            </a:r>
            <a:r>
              <a:rPr lang="en" sz="1600">
                <a:solidFill>
                  <a:schemeClr val="lt1"/>
                </a:solidFill>
              </a:rPr>
              <a:t>ech Humility and </a:t>
            </a:r>
            <a:r>
              <a:rPr lang="en" sz="1600">
                <a:solidFill>
                  <a:schemeClr val="lt1"/>
                </a:solidFill>
              </a:rPr>
              <a:t>Generating Meaningful Relationships</a:t>
            </a:r>
            <a:r>
              <a:rPr lang="en" sz="1600">
                <a:solidFill>
                  <a:schemeClr val="lt1"/>
                </a:solidFill>
              </a:rPr>
              <a:t>: aggregating data; </a:t>
            </a:r>
            <a:r>
              <a:rPr lang="en" sz="1600">
                <a:solidFill>
                  <a:schemeClr val="lt1"/>
                </a:solidFill>
              </a:rPr>
              <a:t>vigilant to forming inferences from monocultural studies; inclusion of options for other forms of identification; recognising inherent power dynamics between researchers, partners and participants.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Beyond Trust: Request for deletion; will only be shared with researchers and the participant.  </a:t>
            </a:r>
            <a:endParaRPr sz="1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3904"/>
              <a:buFont typeface="Arial"/>
              <a:buNone/>
            </a:pPr>
            <a:r>
              <a:rPr b="1" lang="en" sz="2920">
                <a:solidFill>
                  <a:schemeClr val="lt1"/>
                </a:solidFill>
              </a:rPr>
              <a:t>Researcher and Partner Positionality</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54490" lvl="0" marL="457200" rtl="0" algn="l">
              <a:spcBef>
                <a:spcPts val="0"/>
              </a:spcBef>
              <a:spcAft>
                <a:spcPts val="0"/>
              </a:spcAft>
              <a:buClr>
                <a:schemeClr val="lt1"/>
              </a:buClr>
              <a:buSzPct val="100000"/>
              <a:buChar char="●"/>
            </a:pPr>
            <a:r>
              <a:rPr lang="en" sz="2332">
                <a:solidFill>
                  <a:schemeClr val="lt1"/>
                </a:solidFill>
              </a:rPr>
              <a:t>Researcher and Partner</a:t>
            </a:r>
            <a:r>
              <a:rPr lang="en" sz="2332">
                <a:solidFill>
                  <a:schemeClr val="lt1"/>
                </a:solidFill>
              </a:rPr>
              <a:t> ID</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Name</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Phone number</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Address</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Email</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Ethnicity</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Gender identity</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Sexuality</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Socioeconomic status (SES)</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Level of education</a:t>
            </a:r>
            <a:endParaRPr sz="2332">
              <a:solidFill>
                <a:schemeClr val="lt1"/>
              </a:solidFill>
            </a:endParaRPr>
          </a:p>
          <a:p>
            <a:pPr indent="-354490" lvl="0" marL="457200" rtl="0" algn="l">
              <a:spcBef>
                <a:spcPts val="0"/>
              </a:spcBef>
              <a:spcAft>
                <a:spcPts val="0"/>
              </a:spcAft>
              <a:buClr>
                <a:schemeClr val="lt1"/>
              </a:buClr>
              <a:buSzPct val="100000"/>
              <a:buChar char="●"/>
            </a:pPr>
            <a:r>
              <a:rPr lang="en" sz="2332">
                <a:solidFill>
                  <a:schemeClr val="lt1"/>
                </a:solidFill>
              </a:rPr>
              <a:t>Additional Information</a:t>
            </a:r>
            <a:endParaRPr/>
          </a:p>
        </p:txBody>
      </p:sp>
      <p:sp>
        <p:nvSpPr>
          <p:cNvPr id="228" name="Google Shape;228;p38"/>
          <p:cNvSpPr txBox="1"/>
          <p:nvPr/>
        </p:nvSpPr>
        <p:spPr>
          <a:xfrm>
            <a:off x="4652125" y="1152475"/>
            <a:ext cx="40380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lt1"/>
                </a:solidFill>
              </a:rPr>
              <a:t>Principles this relates to:</a:t>
            </a:r>
            <a:endParaRPr sz="1800" u="sng">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Tech Humility and Generating Meaningful Relationships: aggregating data; vigilant to forming inferences from monocultural studies; inclusion of options for other forms of identification; recognising inherent power dynamics between researchers, partners and participants.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Beyond Trust: Request for deletion; researchers will only input information that they feel comfortable sharing with research and partner term.</a:t>
            </a:r>
            <a:endParaRPr sz="1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920">
                <a:solidFill>
                  <a:schemeClr val="lt1"/>
                </a:solidFill>
              </a:rPr>
              <a:t>Generate</a:t>
            </a:r>
            <a:r>
              <a:rPr b="1" lang="en" sz="2920">
                <a:solidFill>
                  <a:schemeClr val="lt1"/>
                </a:solidFill>
              </a:rPr>
              <a:t> Reminders </a:t>
            </a:r>
            <a:endParaRPr b="1" sz="3820">
              <a:solidFill>
                <a:schemeClr val="lt1"/>
              </a:solidFill>
            </a:endParaRPr>
          </a:p>
        </p:txBody>
      </p:sp>
      <p:sp>
        <p:nvSpPr>
          <p:cNvPr id="234" name="Google Shape;234;p3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a:t>
            </a:r>
            <a:r>
              <a:rPr lang="en">
                <a:solidFill>
                  <a:schemeClr val="lt1"/>
                </a:solidFill>
              </a:rPr>
              <a:t>utomated email generated in Outlook based on a participant’s missing activities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Email generated will auto populate: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Email address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Subject (including specific activity missed)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Participant’s name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Brief reminder email that the researcher can customize at their discretion</a:t>
            </a:r>
            <a:endParaRPr>
              <a:solidFill>
                <a:schemeClr val="lt1"/>
              </a:solidFill>
            </a:endParaRPr>
          </a:p>
        </p:txBody>
      </p:sp>
      <p:sp>
        <p:nvSpPr>
          <p:cNvPr id="235" name="Google Shape;235;p39"/>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Principles this relates to:</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Improving wellbeing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Accessibility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Generating meaningful relationships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Beyond Trust: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chemeClr val="lt1"/>
                </a:solidFill>
              </a:rPr>
              <a:t>Participant Record</a:t>
            </a:r>
            <a:endParaRPr b="1" sz="3120">
              <a:solidFill>
                <a:schemeClr val="lt1"/>
              </a:solidFill>
            </a:endParaRPr>
          </a:p>
        </p:txBody>
      </p:sp>
      <p:sp>
        <p:nvSpPr>
          <p:cNvPr id="241" name="Google Shape;241;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lt1"/>
              </a:buClr>
              <a:buSzPct val="100000"/>
              <a:buChar char="●"/>
            </a:pPr>
            <a:r>
              <a:rPr lang="en">
                <a:solidFill>
                  <a:schemeClr val="lt1"/>
                </a:solidFill>
              </a:rPr>
              <a:t>This section allows the researcher to disclose the participant record to participants</a:t>
            </a:r>
            <a:endParaRPr>
              <a:solidFill>
                <a:schemeClr val="lt1"/>
              </a:solidFill>
            </a:endParaRPr>
          </a:p>
          <a:p>
            <a:pPr indent="-317182" lvl="0" marL="457200" rtl="0" algn="l">
              <a:spcBef>
                <a:spcPts val="0"/>
              </a:spcBef>
              <a:spcAft>
                <a:spcPts val="0"/>
              </a:spcAft>
              <a:buClr>
                <a:schemeClr val="lt1"/>
              </a:buClr>
              <a:buSzPct val="100000"/>
              <a:buChar char="●"/>
            </a:pPr>
            <a:r>
              <a:rPr lang="en">
                <a:solidFill>
                  <a:schemeClr val="lt1"/>
                </a:solidFill>
              </a:rPr>
              <a:t>Next steps include modifying this system such that participants can log on to this and view their entire record without having access to other participants’ sensitive data</a:t>
            </a:r>
            <a:endParaRPr>
              <a:solidFill>
                <a:schemeClr val="lt1"/>
              </a:solidFill>
            </a:endParaRPr>
          </a:p>
          <a:p>
            <a:pPr indent="-317182" lvl="0" marL="457200" rtl="0" algn="l">
              <a:spcBef>
                <a:spcPts val="0"/>
              </a:spcBef>
              <a:spcAft>
                <a:spcPts val="0"/>
              </a:spcAft>
              <a:buClr>
                <a:schemeClr val="lt1"/>
              </a:buClr>
              <a:buSzPct val="100000"/>
              <a:buChar char="●"/>
            </a:pPr>
            <a:r>
              <a:rPr lang="en">
                <a:solidFill>
                  <a:schemeClr val="lt1"/>
                </a:solidFill>
              </a:rPr>
              <a:t>In compliance with GDPR participants have the ability to request an edit and/or request deletion of their personal data</a:t>
            </a:r>
            <a:endParaRPr>
              <a:solidFill>
                <a:schemeClr val="lt1"/>
              </a:solidFill>
            </a:endParaRPr>
          </a:p>
          <a:p>
            <a:pPr indent="-317182" lvl="0" marL="457200" rtl="0" algn="l">
              <a:spcBef>
                <a:spcPts val="0"/>
              </a:spcBef>
              <a:spcAft>
                <a:spcPts val="0"/>
              </a:spcAft>
              <a:buClr>
                <a:schemeClr val="lt1"/>
              </a:buClr>
              <a:buSzPct val="100000"/>
              <a:buChar char="●"/>
            </a:pPr>
            <a:r>
              <a:rPr lang="en">
                <a:solidFill>
                  <a:schemeClr val="lt1"/>
                </a:solidFill>
              </a:rPr>
              <a:t>For full transparency, notice is provided that this is all of the data collected for each participant </a:t>
            </a:r>
            <a:endParaRPr>
              <a:solidFill>
                <a:schemeClr val="lt1"/>
              </a:solidFill>
            </a:endParaRPr>
          </a:p>
          <a:p>
            <a:pPr indent="-317182" lvl="0" marL="457200" rtl="0" algn="l">
              <a:spcBef>
                <a:spcPts val="0"/>
              </a:spcBef>
              <a:spcAft>
                <a:spcPts val="0"/>
              </a:spcAft>
              <a:buClr>
                <a:schemeClr val="lt1"/>
              </a:buClr>
              <a:buSzPct val="100000"/>
              <a:buChar char="●"/>
            </a:pPr>
            <a:r>
              <a:rPr lang="en">
                <a:solidFill>
                  <a:schemeClr val="lt1"/>
                </a:solidFill>
              </a:rPr>
              <a:t>Button generating automated email  to assist the ease of requesting and edit or deletion of participant data</a:t>
            </a:r>
            <a:endParaRPr>
              <a:solidFill>
                <a:schemeClr val="lt1"/>
              </a:solidFill>
            </a:endParaRPr>
          </a:p>
        </p:txBody>
      </p:sp>
      <p:sp>
        <p:nvSpPr>
          <p:cNvPr id="242" name="Google Shape;242;p40"/>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Principles this relates to:</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Accessibility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Generating meaningful relationships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Beyond trust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Tech humility</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820">
                <a:solidFill>
                  <a:schemeClr val="lt1"/>
                </a:solidFill>
              </a:rPr>
              <a:t>Resources for Researchers</a:t>
            </a:r>
            <a:endParaRPr b="1" sz="3720">
              <a:solidFill>
                <a:schemeClr val="lt1"/>
              </a:solidFill>
            </a:endParaRPr>
          </a:p>
        </p:txBody>
      </p:sp>
      <p:sp>
        <p:nvSpPr>
          <p:cNvPr id="248" name="Google Shape;248;p41"/>
          <p:cNvSpPr txBox="1"/>
          <p:nvPr>
            <p:ph idx="1" type="body"/>
          </p:nvPr>
        </p:nvSpPr>
        <p:spPr>
          <a:xfrm>
            <a:off x="311700" y="1138225"/>
            <a:ext cx="382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Collaboration with LXP researchers to create resources for researchers</a:t>
            </a:r>
            <a:endParaRPr>
              <a:solidFill>
                <a:schemeClr val="lt1"/>
              </a:solidFill>
            </a:endParaRPr>
          </a:p>
        </p:txBody>
      </p:sp>
      <p:sp>
        <p:nvSpPr>
          <p:cNvPr id="249" name="Google Shape;249;p41"/>
          <p:cNvSpPr txBox="1"/>
          <p:nvPr/>
        </p:nvSpPr>
        <p:spPr>
          <a:xfrm>
            <a:off x="4801550" y="1182575"/>
            <a:ext cx="3918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lt1"/>
                </a:solidFill>
              </a:rPr>
              <a:t>Principles this relates to:</a:t>
            </a:r>
            <a:endParaRPr u="sng">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Improving wellbeing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Generating meaningful relationships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Beyond trust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Mental Health Challenge 1</a:t>
            </a:r>
            <a:endParaRPr b="1">
              <a:solidFill>
                <a:schemeClr val="lt1"/>
              </a:solidFill>
            </a:endParaRPr>
          </a:p>
        </p:txBody>
      </p:sp>
      <p:sp>
        <p:nvSpPr>
          <p:cNvPr id="83" name="Google Shape;83;p15"/>
          <p:cNvSpPr txBox="1"/>
          <p:nvPr>
            <p:ph idx="1" type="body"/>
          </p:nvPr>
        </p:nvSpPr>
        <p:spPr>
          <a:xfrm>
            <a:off x="311700" y="1428750"/>
            <a:ext cx="8520600" cy="22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a:p>
            <a:pPr indent="0" lvl="0" marL="0" rtl="0" algn="ctr">
              <a:spcBef>
                <a:spcPts val="1200"/>
              </a:spcBef>
              <a:spcAft>
                <a:spcPts val="1200"/>
              </a:spcAft>
              <a:buNone/>
            </a:pPr>
            <a:r>
              <a:rPr lang="en" sz="2700">
                <a:solidFill>
                  <a:schemeClr val="lt1"/>
                </a:solidFill>
              </a:rPr>
              <a:t>“Design an approach to improve long-term retention of participants with mental health problems in a study”</a:t>
            </a:r>
            <a:endParaRPr sz="2700">
              <a:solidFill>
                <a:schemeClr val="lt1"/>
              </a:solidFill>
            </a:endParaRPr>
          </a:p>
        </p:txBody>
      </p:sp>
      <p:sp>
        <p:nvSpPr>
          <p:cNvPr id="84" name="Google Shape;84;p15"/>
          <p:cNvSpPr txBox="1"/>
          <p:nvPr/>
        </p:nvSpPr>
        <p:spPr>
          <a:xfrm>
            <a:off x="407500" y="4074950"/>
            <a:ext cx="374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Terminology used:</a:t>
            </a:r>
            <a:endParaRPr>
              <a:solidFill>
                <a:schemeClr val="lt1"/>
              </a:solidFill>
            </a:endParaRPr>
          </a:p>
          <a:p>
            <a:pPr indent="0" lvl="0" marL="0" rtl="0" algn="l">
              <a:spcBef>
                <a:spcPts val="0"/>
              </a:spcBef>
              <a:spcAft>
                <a:spcPts val="0"/>
              </a:spcAft>
              <a:buNone/>
            </a:pPr>
            <a:r>
              <a:rPr lang="en">
                <a:solidFill>
                  <a:schemeClr val="lt1"/>
                </a:solidFill>
              </a:rPr>
              <a:t>LXP= Lived Experience</a:t>
            </a:r>
            <a:endParaRPr>
              <a:solidFill>
                <a:schemeClr val="lt1"/>
              </a:solidFill>
            </a:endParaRPr>
          </a:p>
          <a:p>
            <a:pPr indent="0" lvl="0" marL="0" rtl="0" algn="l">
              <a:spcBef>
                <a:spcPts val="0"/>
              </a:spcBef>
              <a:spcAft>
                <a:spcPts val="0"/>
              </a:spcAft>
              <a:buNone/>
            </a:pPr>
            <a:r>
              <a:rPr lang="en">
                <a:solidFill>
                  <a:schemeClr val="lt1"/>
                </a:solidFill>
              </a:rPr>
              <a:t>PAR= Participatory Action Research</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29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20">
                <a:solidFill>
                  <a:schemeClr val="lt1"/>
                </a:solidFill>
              </a:rPr>
              <a:t>Caring for data: Legality</a:t>
            </a:r>
            <a:endParaRPr b="1" sz="3320">
              <a:solidFill>
                <a:schemeClr val="lt1"/>
              </a:solidFill>
            </a:endParaRPr>
          </a:p>
        </p:txBody>
      </p:sp>
      <p:sp>
        <p:nvSpPr>
          <p:cNvPr id="255" name="Google Shape;255;p42"/>
          <p:cNvSpPr txBox="1"/>
          <p:nvPr>
            <p:ph idx="1" type="body"/>
          </p:nvPr>
        </p:nvSpPr>
        <p:spPr>
          <a:xfrm>
            <a:off x="311700" y="1020150"/>
            <a:ext cx="8520600" cy="3846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3350">
                <a:solidFill>
                  <a:schemeClr val="lt1"/>
                </a:solidFill>
              </a:rPr>
              <a:t>Current Standard for Data Governance: GDPR </a:t>
            </a:r>
            <a:endParaRPr b="1" sz="3350">
              <a:solidFill>
                <a:schemeClr val="lt1"/>
              </a:solidFill>
            </a:endParaRPr>
          </a:p>
          <a:p>
            <a:pPr indent="0" lvl="0" marL="0" rtl="0" algn="l">
              <a:spcBef>
                <a:spcPts val="0"/>
              </a:spcBef>
              <a:spcAft>
                <a:spcPts val="0"/>
              </a:spcAft>
              <a:buNone/>
            </a:pPr>
            <a:r>
              <a:t/>
            </a:r>
            <a:endParaRPr b="1" sz="3350">
              <a:solidFill>
                <a:schemeClr val="lt1"/>
              </a:solidFill>
            </a:endParaRPr>
          </a:p>
          <a:p>
            <a:pPr indent="0" lvl="0" marL="0" rtl="0" algn="l">
              <a:spcBef>
                <a:spcPts val="0"/>
              </a:spcBef>
              <a:spcAft>
                <a:spcPts val="0"/>
              </a:spcAft>
              <a:buNone/>
            </a:pPr>
            <a:r>
              <a:rPr b="1" lang="en" sz="3350">
                <a:solidFill>
                  <a:schemeClr val="lt1"/>
                </a:solidFill>
              </a:rPr>
              <a:t>Current Standard for data protection: </a:t>
            </a:r>
            <a:r>
              <a:rPr lang="en" sz="3350">
                <a:solidFill>
                  <a:schemeClr val="lt1"/>
                </a:solidFill>
              </a:rPr>
              <a:t>A 2019 report by the UK House of Commons House of Lords Joint Committee on Human Rights characterises the terms and conditions of digital interfaces as:</a:t>
            </a:r>
            <a:endParaRPr sz="3350">
              <a:solidFill>
                <a:schemeClr val="lt1"/>
              </a:solidFill>
            </a:endParaRPr>
          </a:p>
          <a:p>
            <a:pPr indent="-393461" lvl="1" marL="914400" rtl="0" algn="l">
              <a:spcBef>
                <a:spcPts val="0"/>
              </a:spcBef>
              <a:spcAft>
                <a:spcPts val="0"/>
              </a:spcAft>
              <a:buClr>
                <a:schemeClr val="lt1"/>
              </a:buClr>
              <a:buSzPct val="100000"/>
              <a:buChar char="○"/>
            </a:pPr>
            <a:r>
              <a:rPr lang="en" sz="3350">
                <a:solidFill>
                  <a:schemeClr val="lt1"/>
                </a:solidFill>
              </a:rPr>
              <a:t>purposely overcomplicated;</a:t>
            </a:r>
            <a:endParaRPr sz="3350">
              <a:solidFill>
                <a:schemeClr val="lt1"/>
              </a:solidFill>
            </a:endParaRPr>
          </a:p>
          <a:p>
            <a:pPr indent="-393461" lvl="1" marL="914400" rtl="0" algn="l">
              <a:spcBef>
                <a:spcPts val="0"/>
              </a:spcBef>
              <a:spcAft>
                <a:spcPts val="0"/>
              </a:spcAft>
              <a:buClr>
                <a:schemeClr val="lt1"/>
              </a:buClr>
              <a:buSzPct val="100000"/>
              <a:buChar char="○"/>
            </a:pPr>
            <a:r>
              <a:rPr lang="en" sz="3350">
                <a:solidFill>
                  <a:schemeClr val="lt1"/>
                </a:solidFill>
              </a:rPr>
              <a:t>data being sold without a user’s knowledge; and,</a:t>
            </a:r>
            <a:endParaRPr sz="3350">
              <a:solidFill>
                <a:schemeClr val="lt1"/>
              </a:solidFill>
            </a:endParaRPr>
          </a:p>
          <a:p>
            <a:pPr indent="-393461" lvl="1" marL="914400" rtl="0" algn="l">
              <a:spcBef>
                <a:spcPts val="0"/>
              </a:spcBef>
              <a:spcAft>
                <a:spcPts val="0"/>
              </a:spcAft>
              <a:buClr>
                <a:schemeClr val="lt1"/>
              </a:buClr>
              <a:buSzPct val="100000"/>
              <a:buChar char="○"/>
            </a:pPr>
            <a:r>
              <a:rPr lang="en" sz="3350">
                <a:solidFill>
                  <a:schemeClr val="lt1"/>
                </a:solidFill>
              </a:rPr>
              <a:t>personalisation versus commodification. </a:t>
            </a:r>
            <a:endParaRPr sz="3350">
              <a:solidFill>
                <a:schemeClr val="lt1"/>
              </a:solidFill>
            </a:endParaRPr>
          </a:p>
          <a:p>
            <a:pPr indent="0" lvl="0" marL="0" rtl="0" algn="l">
              <a:spcBef>
                <a:spcPts val="0"/>
              </a:spcBef>
              <a:spcAft>
                <a:spcPts val="0"/>
              </a:spcAft>
              <a:buNone/>
            </a:pPr>
            <a:r>
              <a:t/>
            </a:r>
            <a:endParaRPr sz="11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180925" y="80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chemeClr val="lt1"/>
                </a:solidFill>
              </a:rPr>
              <a:t>Caring for Data: Our Standard for Full Consent</a:t>
            </a:r>
            <a:endParaRPr b="1" sz="2920">
              <a:solidFill>
                <a:schemeClr val="lt1"/>
              </a:solidFill>
            </a:endParaRPr>
          </a:p>
        </p:txBody>
      </p:sp>
      <p:sp>
        <p:nvSpPr>
          <p:cNvPr id="261" name="Google Shape;261;p43"/>
          <p:cNvSpPr txBox="1"/>
          <p:nvPr>
            <p:ph idx="1" type="body"/>
          </p:nvPr>
        </p:nvSpPr>
        <p:spPr>
          <a:xfrm>
            <a:off x="311700" y="1626400"/>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en" sz="2800">
                <a:solidFill>
                  <a:schemeClr val="lt1"/>
                </a:solidFill>
              </a:rPr>
              <a:t>1. terms and conditions around privacy that are </a:t>
            </a:r>
            <a:r>
              <a:rPr b="1" lang="en" sz="2800">
                <a:solidFill>
                  <a:schemeClr val="lt1"/>
                </a:solidFill>
              </a:rPr>
              <a:t>knowable and accessible </a:t>
            </a:r>
            <a:r>
              <a:rPr lang="en" sz="2800">
                <a:solidFill>
                  <a:schemeClr val="lt1"/>
                </a:solidFill>
              </a:rPr>
              <a:t>in basic language.</a:t>
            </a:r>
            <a:endParaRPr sz="2800">
              <a:solidFill>
                <a:schemeClr val="lt1"/>
              </a:solidFill>
            </a:endParaRPr>
          </a:p>
          <a:p>
            <a:pPr indent="0" lvl="0" marL="0" rtl="0" algn="l">
              <a:lnSpc>
                <a:spcPct val="90000"/>
              </a:lnSpc>
              <a:spcBef>
                <a:spcPts val="1000"/>
              </a:spcBef>
              <a:spcAft>
                <a:spcPts val="0"/>
              </a:spcAft>
              <a:buClr>
                <a:schemeClr val="dk1"/>
              </a:buClr>
              <a:buSzPts val="1100"/>
              <a:buFont typeface="Arial"/>
              <a:buNone/>
            </a:pPr>
            <a:r>
              <a:rPr lang="en" sz="2800">
                <a:solidFill>
                  <a:schemeClr val="lt1"/>
                </a:solidFill>
              </a:rPr>
              <a:t>2. options for privacy settings to be </a:t>
            </a:r>
            <a:r>
              <a:rPr b="1" lang="en" sz="2800">
                <a:solidFill>
                  <a:schemeClr val="lt1"/>
                </a:solidFill>
              </a:rPr>
              <a:t>adapted</a:t>
            </a:r>
            <a:r>
              <a:rPr lang="en" sz="2800">
                <a:solidFill>
                  <a:schemeClr val="lt1"/>
                </a:solidFill>
              </a:rPr>
              <a:t>; and,</a:t>
            </a:r>
            <a:endParaRPr sz="2800">
              <a:solidFill>
                <a:schemeClr val="lt1"/>
              </a:solidFill>
            </a:endParaRPr>
          </a:p>
          <a:p>
            <a:pPr indent="0" lvl="0" marL="0" rtl="0" algn="l">
              <a:lnSpc>
                <a:spcPct val="90000"/>
              </a:lnSpc>
              <a:spcBef>
                <a:spcPts val="1000"/>
              </a:spcBef>
              <a:spcAft>
                <a:spcPts val="0"/>
              </a:spcAft>
              <a:buClr>
                <a:schemeClr val="dk1"/>
              </a:buClr>
              <a:buSzPts val="1100"/>
              <a:buFont typeface="Arial"/>
              <a:buNone/>
            </a:pPr>
            <a:r>
              <a:rPr lang="en" sz="2800">
                <a:solidFill>
                  <a:schemeClr val="lt1"/>
                </a:solidFill>
              </a:rPr>
              <a:t>3. </a:t>
            </a:r>
            <a:r>
              <a:rPr b="1" lang="en" sz="2800">
                <a:solidFill>
                  <a:schemeClr val="lt1"/>
                </a:solidFill>
              </a:rPr>
              <a:t>especial protections </a:t>
            </a:r>
            <a:r>
              <a:rPr lang="en" sz="2800">
                <a:solidFill>
                  <a:schemeClr val="lt1"/>
                </a:solidFill>
              </a:rPr>
              <a:t>for vulnerable persons from abrogating their right to privacy.</a:t>
            </a:r>
            <a:endParaRPr sz="2800">
              <a:solidFill>
                <a:schemeClr val="lt1"/>
              </a:solidFill>
            </a:endParaRPr>
          </a:p>
          <a:p>
            <a:pPr indent="0" lvl="0" marL="0" rtl="0" algn="r">
              <a:lnSpc>
                <a:spcPct val="90000"/>
              </a:lnSpc>
              <a:spcBef>
                <a:spcPts val="1000"/>
              </a:spcBef>
              <a:spcAft>
                <a:spcPts val="0"/>
              </a:spcAft>
              <a:buClr>
                <a:schemeClr val="dk1"/>
              </a:buClr>
              <a:buSzPts val="1100"/>
              <a:buFont typeface="Arial"/>
              <a:buNone/>
            </a:pPr>
            <a:r>
              <a:rPr lang="en" sz="2800">
                <a:solidFill>
                  <a:schemeClr val="lt1"/>
                </a:solidFill>
              </a:rPr>
              <a:t>(Kovacs and Jain 2020)</a:t>
            </a:r>
            <a:endParaRPr sz="2800">
              <a:solidFill>
                <a:schemeClr val="lt1"/>
              </a:solidFill>
            </a:endParaRPr>
          </a:p>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820">
                <a:solidFill>
                  <a:schemeClr val="lt1"/>
                </a:solidFill>
              </a:rPr>
              <a:t>Caring for Data: Technical </a:t>
            </a:r>
            <a:endParaRPr b="1" sz="3820">
              <a:solidFill>
                <a:schemeClr val="lt1"/>
              </a:solidFill>
            </a:endParaRPr>
          </a:p>
        </p:txBody>
      </p:sp>
      <p:sp>
        <p:nvSpPr>
          <p:cNvPr id="267" name="Google Shape;26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425370" lvl="0" marL="457200" rtl="0" algn="l">
              <a:spcBef>
                <a:spcPts val="0"/>
              </a:spcBef>
              <a:spcAft>
                <a:spcPts val="0"/>
              </a:spcAft>
              <a:buClr>
                <a:schemeClr val="lt1"/>
              </a:buClr>
              <a:buSzPct val="100000"/>
              <a:buChar char="●"/>
            </a:pPr>
            <a:r>
              <a:rPr b="1" lang="en" sz="3350">
                <a:solidFill>
                  <a:schemeClr val="lt1"/>
                </a:solidFill>
              </a:rPr>
              <a:t>Infrastructure: </a:t>
            </a:r>
            <a:r>
              <a:rPr lang="en" sz="3350">
                <a:solidFill>
                  <a:schemeClr val="lt1"/>
                </a:solidFill>
              </a:rPr>
              <a:t>Researchers would save data generated and stored in the database on their own servers.</a:t>
            </a:r>
            <a:endParaRPr sz="3350">
              <a:solidFill>
                <a:schemeClr val="lt1"/>
              </a:solidFill>
            </a:endParaRPr>
          </a:p>
          <a:p>
            <a:pPr indent="-425370" lvl="1" marL="914400" rtl="0" algn="l">
              <a:spcBef>
                <a:spcPts val="0"/>
              </a:spcBef>
              <a:spcAft>
                <a:spcPts val="0"/>
              </a:spcAft>
              <a:buClr>
                <a:schemeClr val="lt1"/>
              </a:buClr>
              <a:buSzPct val="100000"/>
              <a:buChar char="○"/>
            </a:pPr>
            <a:r>
              <a:rPr lang="en" sz="3350">
                <a:solidFill>
                  <a:schemeClr val="lt1"/>
                </a:solidFill>
              </a:rPr>
              <a:t>Compliant with NHS realities. </a:t>
            </a:r>
            <a:endParaRPr sz="3350">
              <a:solidFill>
                <a:schemeClr val="lt1"/>
              </a:solidFill>
            </a:endParaRPr>
          </a:p>
          <a:p>
            <a:pPr indent="-425370" lvl="1" marL="914400" rtl="0" algn="l">
              <a:spcBef>
                <a:spcPts val="0"/>
              </a:spcBef>
              <a:spcAft>
                <a:spcPts val="0"/>
              </a:spcAft>
              <a:buClr>
                <a:schemeClr val="lt1"/>
              </a:buClr>
              <a:buSzPct val="100000"/>
              <a:buChar char="○"/>
            </a:pPr>
            <a:r>
              <a:rPr lang="en" sz="3350">
                <a:solidFill>
                  <a:schemeClr val="lt1"/>
                </a:solidFill>
              </a:rPr>
              <a:t>This would not compromise cross collaboration across multiple institutions. </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720">
                <a:solidFill>
                  <a:schemeClr val="lt1"/>
                </a:solidFill>
              </a:rPr>
              <a:t>Future Upgrades</a:t>
            </a:r>
            <a:endParaRPr b="1" sz="3720">
              <a:solidFill>
                <a:schemeClr val="lt1"/>
              </a:solidFill>
            </a:endParaRPr>
          </a:p>
        </p:txBody>
      </p:sp>
      <p:sp>
        <p:nvSpPr>
          <p:cNvPr id="273" name="Google Shape;27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Researcher Forums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311700" y="16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solidFill>
                  <a:schemeClr val="lt1"/>
                </a:solidFill>
              </a:rPr>
              <a:t>Future Uses</a:t>
            </a:r>
            <a:endParaRPr b="1" sz="3620">
              <a:solidFill>
                <a:schemeClr val="lt1"/>
              </a:solidFill>
            </a:endParaRPr>
          </a:p>
        </p:txBody>
      </p:sp>
      <p:sp>
        <p:nvSpPr>
          <p:cNvPr id="279" name="Google Shape;27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Uses beyond Mental Health studies</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57000" y="15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References</a:t>
            </a:r>
            <a:endParaRPr sz="2000">
              <a:solidFill>
                <a:schemeClr val="lt1"/>
              </a:solidFill>
            </a:endParaRPr>
          </a:p>
        </p:txBody>
      </p:sp>
      <p:sp>
        <p:nvSpPr>
          <p:cNvPr id="285" name="Google Shape;285;p47"/>
          <p:cNvSpPr txBox="1"/>
          <p:nvPr>
            <p:ph idx="1" type="body"/>
          </p:nvPr>
        </p:nvSpPr>
        <p:spPr>
          <a:xfrm>
            <a:off x="89325" y="623600"/>
            <a:ext cx="8805600" cy="4452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Benjamin, R. (2019) Race After Technology: Abolitionist Tools for the New Jim Code. Newark: Wiley.</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Donoghue, O., Foley, M., Kenny, R.A. 2017, “Cohort maintenance strategies used by the irish longitudinal study on ageing (TILDA)”. Dublin.</a:t>
            </a:r>
            <a:endParaRPr sz="1000">
              <a:solidFill>
                <a:schemeClr val="dk1"/>
              </a:solidFill>
            </a:endParaRPr>
          </a:p>
          <a:p>
            <a:pPr indent="-292100" lvl="0" marL="457200" rtl="0" algn="l">
              <a:lnSpc>
                <a:spcPct val="135000"/>
              </a:lnSpc>
              <a:spcBef>
                <a:spcPts val="0"/>
              </a:spcBef>
              <a:spcAft>
                <a:spcPts val="0"/>
              </a:spcAft>
              <a:buClr>
                <a:schemeClr val="dk1"/>
              </a:buClr>
              <a:buSzPts val="1000"/>
              <a:buChar char="●"/>
            </a:pPr>
            <a:r>
              <a:rPr lang="en" sz="1000">
                <a:solidFill>
                  <a:schemeClr val="dk1"/>
                </a:solidFill>
              </a:rPr>
              <a:t>Rose, D., Thornicroft, G. and Slade, M., 2006. Who decides what evidence is? Developing a multiple perspectives paradigm in mental health. </a:t>
            </a:r>
            <a:r>
              <a:rPr i="1" lang="en" sz="1000">
                <a:solidFill>
                  <a:schemeClr val="dk1"/>
                </a:solidFill>
              </a:rPr>
              <a:t>ACTA PSYCHIATRICA SCANDINAVIA</a:t>
            </a:r>
            <a:r>
              <a:rPr lang="en" sz="1000">
                <a:solidFill>
                  <a:schemeClr val="dk1"/>
                </a:solidFill>
              </a:rPr>
              <a:t>, 11(429), pp.109–114.</a:t>
            </a:r>
            <a:endParaRPr sz="1000">
              <a:solidFill>
                <a:schemeClr val="dk1"/>
              </a:solidFill>
            </a:endParaRPr>
          </a:p>
          <a:p>
            <a:pPr indent="-292100" lvl="0" marL="457200" marR="292100" rtl="0" algn="l">
              <a:spcBef>
                <a:spcPts val="0"/>
              </a:spcBef>
              <a:spcAft>
                <a:spcPts val="0"/>
              </a:spcAft>
              <a:buClr>
                <a:schemeClr val="dk1"/>
              </a:buClr>
              <a:buSzPts val="1000"/>
              <a:buChar char="●"/>
            </a:pPr>
            <a:r>
              <a:rPr lang="en" sz="950">
                <a:solidFill>
                  <a:schemeClr val="dk1"/>
                </a:solidFill>
              </a:rPr>
              <a:t>Fried, A. L., &amp; Fisher, C. B. 2016, “Moral stress and job burnout among frontline staff conducting clinical research on affective and anxiety disorders”. </a:t>
            </a:r>
            <a:r>
              <a:rPr i="1" lang="en" sz="950">
                <a:solidFill>
                  <a:schemeClr val="dk1"/>
                </a:solidFill>
              </a:rPr>
              <a:t>Professional Psychology: Research and Practice, 47</a:t>
            </a:r>
            <a:r>
              <a:rPr lang="en" sz="950">
                <a:solidFill>
                  <a:schemeClr val="dk1"/>
                </a:solidFill>
              </a:rPr>
              <a:t>(3), pp. 171–180.</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Gwede, C. K. et al. (2005) Burnout in clinical research coordinators in the United States. Oncology </a:t>
            </a:r>
            <a:r>
              <a:rPr lang="en" sz="1000">
                <a:solidFill>
                  <a:schemeClr val="dk1"/>
                </a:solidFill>
              </a:rPr>
              <a:t>nursing</a:t>
            </a:r>
            <a:r>
              <a:rPr lang="en" sz="1000">
                <a:solidFill>
                  <a:schemeClr val="dk1"/>
                </a:solidFill>
              </a:rPr>
              <a:t> forum. [Online] 32 (6), 1123–1130.</a:t>
            </a:r>
            <a:endParaRPr sz="1000">
              <a:solidFill>
                <a:schemeClr val="dk1"/>
              </a:solidFill>
            </a:endParaRPr>
          </a:p>
          <a:p>
            <a:pPr indent="-279400" lvl="0" marL="457200" rtl="0" algn="l">
              <a:spcBef>
                <a:spcPts val="0"/>
              </a:spcBef>
              <a:spcAft>
                <a:spcPts val="0"/>
              </a:spcAft>
              <a:buClr>
                <a:schemeClr val="dk1"/>
              </a:buClr>
              <a:buSzPts val="800"/>
              <a:buChar char="●"/>
            </a:pPr>
            <a:r>
              <a:rPr lang="en" sz="1000">
                <a:solidFill>
                  <a:schemeClr val="dk1"/>
                </a:solidFill>
              </a:rPr>
              <a:t>Krishnankutty, B., Bellary, S., Kumar, N.B., Moodahadu, L.S. 2012, “Data management in clinical research: An overview”. </a:t>
            </a:r>
            <a:r>
              <a:rPr i="1" lang="en" sz="1000">
                <a:solidFill>
                  <a:schemeClr val="dk1"/>
                </a:solidFill>
              </a:rPr>
              <a:t>Indian J Pharmacol</a:t>
            </a:r>
            <a:r>
              <a:rPr lang="en" sz="1000">
                <a:solidFill>
                  <a:schemeClr val="dk1"/>
                </a:solidFill>
              </a:rPr>
              <a:t>, 44(2), pp. 168-1</a:t>
            </a:r>
            <a:r>
              <a:rPr lang="en" sz="1000">
                <a:solidFill>
                  <a:schemeClr val="dk1"/>
                </a:solidFill>
              </a:rPr>
              <a:t>72.</a:t>
            </a:r>
            <a:endParaRPr sz="1000">
              <a:solidFill>
                <a:schemeClr val="dk1"/>
              </a:solidFill>
            </a:endParaRPr>
          </a:p>
          <a:p>
            <a:pPr indent="-279400" lvl="0" marL="457200" rtl="0" algn="l">
              <a:spcBef>
                <a:spcPts val="0"/>
              </a:spcBef>
              <a:spcAft>
                <a:spcPts val="0"/>
              </a:spcAft>
              <a:buClr>
                <a:schemeClr val="dk1"/>
              </a:buClr>
              <a:buSzPts val="800"/>
              <a:buChar char="●"/>
            </a:pPr>
            <a:r>
              <a:rPr lang="en" sz="1000">
                <a:solidFill>
                  <a:schemeClr val="dk1"/>
                </a:solidFill>
              </a:rPr>
              <a:t>Lu, Z. &amp; Su, J. 2010 “Clinical data management: Current status, challenges, and future directions from industry perspectives” </a:t>
            </a:r>
            <a:r>
              <a:rPr i="1" lang="en" sz="1000">
                <a:solidFill>
                  <a:schemeClr val="dk1"/>
                </a:solidFill>
              </a:rPr>
              <a:t>Open Access Journal of Clinical Trials</a:t>
            </a:r>
            <a:r>
              <a:rPr lang="en" sz="1000">
                <a:solidFill>
                  <a:schemeClr val="dk1"/>
                </a:solidFill>
              </a:rPr>
              <a:t>, 2:, pp. 93-105.</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Martin, A. et al. (2015) The politics of care in technoscience. Social studies of science. [Online] 45 (5), 625–641.</a:t>
            </a:r>
            <a:endParaRPr sz="1000">
              <a:solidFill>
                <a:schemeClr val="dk1"/>
              </a:solidFill>
            </a:endParaRPr>
          </a:p>
          <a:p>
            <a:pPr indent="-279400" lvl="0" marL="457200" rtl="0" algn="l">
              <a:spcBef>
                <a:spcPts val="0"/>
              </a:spcBef>
              <a:spcAft>
                <a:spcPts val="0"/>
              </a:spcAft>
              <a:buClr>
                <a:schemeClr val="dk1"/>
              </a:buClr>
              <a:buSzPts val="800"/>
              <a:buChar char="●"/>
            </a:pPr>
            <a:r>
              <a:rPr lang="en" sz="1000">
                <a:solidFill>
                  <a:schemeClr val="dk1"/>
                </a:solidFill>
              </a:rPr>
              <a:t>Morris, N., Balmer, B. 2006, “Volunteer human subjects' understandings of their participation in a biomedical research experiment”. </a:t>
            </a:r>
            <a:r>
              <a:rPr i="1" lang="en" sz="1000">
                <a:solidFill>
                  <a:schemeClr val="dk1"/>
                </a:solidFill>
              </a:rPr>
              <a:t>Soc Sci Med</a:t>
            </a:r>
            <a:r>
              <a:rPr lang="en" sz="1000">
                <a:solidFill>
                  <a:schemeClr val="dk1"/>
                </a:solidFill>
              </a:rPr>
              <a:t>.</a:t>
            </a:r>
            <a:r>
              <a:rPr lang="en" sz="1000">
                <a:solidFill>
                  <a:schemeClr val="dk1"/>
                </a:solidFill>
              </a:rPr>
              <a:t> 2006, 62(4), pp. 998-1008. </a:t>
            </a:r>
            <a:endParaRPr sz="1000">
              <a:solidFill>
                <a:schemeClr val="dk1"/>
              </a:solidFill>
            </a:endParaRPr>
          </a:p>
          <a:p>
            <a:pPr indent="-279400" lvl="0" marL="457200" rtl="0" algn="l">
              <a:spcBef>
                <a:spcPts val="0"/>
              </a:spcBef>
              <a:spcAft>
                <a:spcPts val="0"/>
              </a:spcAft>
              <a:buClr>
                <a:schemeClr val="dk1"/>
              </a:buClr>
              <a:buSzPts val="800"/>
              <a:buChar char="●"/>
            </a:pPr>
            <a:r>
              <a:rPr lang="en" sz="1000">
                <a:solidFill>
                  <a:schemeClr val="dk1"/>
                </a:solidFill>
              </a:rPr>
              <a:t>Ochieng, C. A. et al. (2021) What does engagement mean to participants in longitudinal cohort studies? A qualitative study. BMC medical ethics. [Online] 22 (1), 77–77.</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Tom, C., Foster, L., Sloan, L. &amp; Bryman, A. 2021, </a:t>
            </a:r>
            <a:r>
              <a:rPr i="1" lang="en" sz="1000">
                <a:solidFill>
                  <a:schemeClr val="dk1"/>
                </a:solidFill>
              </a:rPr>
              <a:t>Bryman's social research methods, </a:t>
            </a:r>
            <a:r>
              <a:rPr lang="en" sz="1000">
                <a:solidFill>
                  <a:schemeClr val="dk1"/>
                </a:solidFill>
              </a:rPr>
              <a:t>Sixth edition / Tom Clark, Liam Foster, Luke Sloan, Alan Bryman ; editorial advisor, Elena Vacchelli. edn, Oxford University Press, Oxford.</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Sweeney, A., Gillard, S., Wykes, T. </a:t>
            </a:r>
            <a:r>
              <a:rPr i="1" lang="en" sz="1000">
                <a:solidFill>
                  <a:schemeClr val="dk1"/>
                </a:solidFill>
              </a:rPr>
              <a:t>et al.</a:t>
            </a:r>
            <a:r>
              <a:rPr lang="en" sz="1000">
                <a:solidFill>
                  <a:schemeClr val="dk1"/>
                </a:solidFill>
              </a:rPr>
              <a:t> The role of fear in mental health service users’ experiences: a qualitative exploration. </a:t>
            </a:r>
            <a:r>
              <a:rPr i="1" lang="en" sz="1000">
                <a:solidFill>
                  <a:schemeClr val="dk1"/>
                </a:solidFill>
              </a:rPr>
              <a:t>Soc Psychiatry Psychiatr Epidemiol</a:t>
            </a:r>
            <a:r>
              <a:rPr lang="en" sz="1000">
                <a:solidFill>
                  <a:schemeClr val="dk1"/>
                </a:solidFill>
              </a:rPr>
              <a:t> 50, 1079–1087 (2015). https://doi.org/10.1007/s00127-015-1028-z</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Woodall, A., Morgan, C., Sloan, C. </a:t>
            </a:r>
            <a:r>
              <a:rPr i="1" lang="en" sz="1000">
                <a:solidFill>
                  <a:schemeClr val="dk1"/>
                </a:solidFill>
              </a:rPr>
              <a:t>et al.</a:t>
            </a:r>
            <a:r>
              <a:rPr lang="en" sz="1000">
                <a:solidFill>
                  <a:schemeClr val="dk1"/>
                </a:solidFill>
              </a:rPr>
              <a:t> Barriers to participation in mental health research: are there specific gender, ethnicity and age related barriers?. </a:t>
            </a:r>
            <a:r>
              <a:rPr i="1" lang="en" sz="1000">
                <a:solidFill>
                  <a:schemeClr val="dk1"/>
                </a:solidFill>
              </a:rPr>
              <a:t>BMC Psychiatry</a:t>
            </a:r>
            <a:r>
              <a:rPr lang="en" sz="1000">
                <a:solidFill>
                  <a:schemeClr val="dk1"/>
                </a:solidFill>
              </a:rPr>
              <a:t> 10, 103 (2010). </a:t>
            </a:r>
            <a:endParaRPr sz="1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91" name="Google Shape;29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85750" lvl="0" marL="457200" rtl="0" algn="l">
              <a:spcBef>
                <a:spcPts val="0"/>
              </a:spcBef>
              <a:spcAft>
                <a:spcPts val="0"/>
              </a:spcAft>
              <a:buClr>
                <a:schemeClr val="dk1"/>
              </a:buClr>
              <a:buSzPts val="900"/>
              <a:buChar char="●"/>
            </a:pPr>
            <a:r>
              <a:rPr lang="en" sz="900">
                <a:solidFill>
                  <a:schemeClr val="dk1"/>
                </a:solidFill>
              </a:rPr>
              <a:t>Vachon H, Viechtbauer W, Rintala A, Myin-Germeys I. 2019, “Compliance and Retention With the Experience Sampling Method Over the Continuum of Severe Mental Disorders: Meta-Analysis and Recommendations”. </a:t>
            </a:r>
            <a:r>
              <a:rPr i="1" lang="en" sz="900">
                <a:solidFill>
                  <a:schemeClr val="dk1"/>
                </a:solidFill>
              </a:rPr>
              <a:t>J Med Internet Res</a:t>
            </a:r>
            <a:r>
              <a:rPr lang="en" sz="900">
                <a:solidFill>
                  <a:schemeClr val="dk1"/>
                </a:solidFill>
              </a:rPr>
              <a:t>, 21(12).</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Zhang, J., Ye, C.. 2020, “Factors associated with loss to follow-up of outpatients with depression in general hospitals”. </a:t>
            </a:r>
            <a:r>
              <a:rPr i="1" lang="en" sz="900">
                <a:solidFill>
                  <a:schemeClr val="dk1"/>
                </a:solidFill>
              </a:rPr>
              <a:t>J Int Med Res</a:t>
            </a:r>
            <a:r>
              <a:rPr lang="en" sz="900">
                <a:solidFill>
                  <a:schemeClr val="dk1"/>
                </a:solidFill>
              </a:rPr>
              <a:t>, 48(5).</a:t>
            </a:r>
            <a:endParaRPr sz="9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dk1"/>
                </a:solidFill>
                <a:hlinkClick r:id="rId3">
                  <a:extLst>
                    <a:ext uri="{A12FA001-AC4F-418D-AE19-62706E023703}">
                      <ahyp:hlinkClr val="tx"/>
                    </a:ext>
                  </a:extLst>
                </a:hlinkClick>
              </a:rPr>
              <a:t>https://projectredcap.org/</a:t>
            </a:r>
            <a:endParaRPr sz="10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dk1"/>
                </a:solidFill>
                <a:hlinkClick r:id="rId4">
                  <a:extLst>
                    <a:ext uri="{A12FA001-AC4F-418D-AE19-62706E023703}">
                      <ahyp:hlinkClr val="tx"/>
                    </a:ext>
                  </a:extLst>
                </a:hlinkClick>
              </a:rPr>
              <a:t>https://cliniworks.com/</a:t>
            </a:r>
            <a:endParaRPr sz="10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dk1"/>
                </a:solidFill>
                <a:hlinkClick r:id="rId5">
                  <a:extLst>
                    <a:ext uri="{A12FA001-AC4F-418D-AE19-62706E023703}">
                      <ahyp:hlinkClr val="tx"/>
                    </a:ext>
                  </a:extLst>
                </a:hlinkClick>
              </a:rPr>
              <a:t>https://www.epic.com/software/analytics-insights-discovery</a:t>
            </a:r>
            <a:endParaRPr sz="10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dk1"/>
                </a:solidFill>
                <a:hlinkClick r:id="rId6">
                  <a:extLst>
                    <a:ext uri="{A12FA001-AC4F-418D-AE19-62706E023703}">
                      <ahyp:hlinkClr val="tx"/>
                    </a:ext>
                  </a:extLst>
                </a:hlinkClick>
              </a:rPr>
              <a:t>https://www.iqvia.com/solutions/research-and-development/clinical-trials/phase-iibiii-trials/data-management</a:t>
            </a:r>
            <a:endParaRPr sz="9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chemeClr val="lt1"/>
                </a:solidFill>
              </a:rPr>
              <a:t>Our Aim</a:t>
            </a:r>
            <a:endParaRPr b="1" sz="3420">
              <a:solidFill>
                <a:schemeClr val="lt1"/>
              </a:solidFill>
            </a:endParaRPr>
          </a:p>
        </p:txBody>
      </p:sp>
      <p:sp>
        <p:nvSpPr>
          <p:cNvPr id="90" name="Google Shape;90;p16"/>
          <p:cNvSpPr txBox="1"/>
          <p:nvPr>
            <p:ph idx="1" type="body"/>
          </p:nvPr>
        </p:nvSpPr>
        <p:spPr>
          <a:xfrm>
            <a:off x="311700" y="1767000"/>
            <a:ext cx="8520600" cy="16095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523"/>
              <a:buNone/>
            </a:pPr>
            <a:r>
              <a:rPr lang="en" sz="2715">
                <a:solidFill>
                  <a:schemeClr val="lt1"/>
                </a:solidFill>
              </a:rPr>
              <a:t>Improve retention rates!</a:t>
            </a:r>
            <a:endParaRPr sz="2715">
              <a:solidFill>
                <a:schemeClr val="lt1"/>
              </a:solidFill>
            </a:endParaRPr>
          </a:p>
          <a:p>
            <a:pPr indent="0" lvl="0" marL="0" rtl="0" algn="ctr">
              <a:lnSpc>
                <a:spcPct val="105000"/>
              </a:lnSpc>
              <a:spcBef>
                <a:spcPts val="1200"/>
              </a:spcBef>
              <a:spcAft>
                <a:spcPts val="1200"/>
              </a:spcAft>
              <a:buSzPts val="523"/>
              <a:buNone/>
            </a:pPr>
            <a:r>
              <a:rPr lang="en" sz="2715">
                <a:solidFill>
                  <a:schemeClr val="lt1"/>
                </a:solidFill>
              </a:rPr>
              <a:t>(By supporting researchers to manage their projects and support their participants)</a:t>
            </a:r>
            <a:endParaRPr sz="2715">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Our Solution: Hummingbird</a:t>
            </a:r>
            <a:endParaRPr b="1">
              <a:solidFill>
                <a:schemeClr val="lt1"/>
              </a:solidFill>
            </a:endParaRPr>
          </a:p>
        </p:txBody>
      </p:sp>
      <p:sp>
        <p:nvSpPr>
          <p:cNvPr id="96" name="Google Shape;96;p17"/>
          <p:cNvSpPr txBox="1"/>
          <p:nvPr>
            <p:ph idx="1" type="body"/>
          </p:nvPr>
        </p:nvSpPr>
        <p:spPr>
          <a:xfrm>
            <a:off x="311700" y="1661100"/>
            <a:ext cx="8520600" cy="16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rPr>
              <a:t>A</a:t>
            </a:r>
            <a:r>
              <a:rPr lang="en" sz="2100">
                <a:solidFill>
                  <a:schemeClr val="lt1"/>
                </a:solidFill>
              </a:rPr>
              <a:t> researcher-oriented platform that collects and manages data for user-led methodologies and lived experience researchers. Designed as an accessible, collaborative resource around principles of care and inclusion to increase participant retention and reduce data biases.</a:t>
            </a:r>
            <a:endParaRPr sz="2100">
              <a:solidFill>
                <a:schemeClr val="lt1"/>
              </a:solidFill>
            </a:endParaRPr>
          </a:p>
          <a:p>
            <a:pPr indent="0" lvl="0" marL="0" rtl="0" algn="ctr">
              <a:spcBef>
                <a:spcPts val="1200"/>
              </a:spcBef>
              <a:spcAft>
                <a:spcPts val="1200"/>
              </a:spcAft>
              <a:buNone/>
            </a:pPr>
            <a:r>
              <a:rPr b="1" i="1" lang="en" sz="2100">
                <a:solidFill>
                  <a:schemeClr val="lt1"/>
                </a:solidFill>
              </a:rPr>
              <a:t>Embodying qualities of care and resilience in communities.</a:t>
            </a:r>
            <a:endParaRPr b="1" i="1" sz="2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5 Key Principles</a:t>
            </a:r>
            <a:endParaRPr b="1">
              <a:solidFill>
                <a:schemeClr val="lt1"/>
              </a:solidFill>
            </a:endParaRPr>
          </a:p>
        </p:txBody>
      </p:sp>
      <p:sp>
        <p:nvSpPr>
          <p:cNvPr id="102" name="Google Shape;102;p18"/>
          <p:cNvSpPr txBox="1"/>
          <p:nvPr>
            <p:ph idx="1" type="body"/>
          </p:nvPr>
        </p:nvSpPr>
        <p:spPr>
          <a:xfrm>
            <a:off x="311700" y="1510500"/>
            <a:ext cx="8520600" cy="25353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lt1"/>
              </a:buClr>
              <a:buSzPts val="2100"/>
              <a:buAutoNum type="arabicPeriod"/>
            </a:pPr>
            <a:r>
              <a:rPr b="1" lang="en" sz="2100">
                <a:solidFill>
                  <a:schemeClr val="lt1"/>
                </a:solidFill>
              </a:rPr>
              <a:t>Improving wellbeing</a:t>
            </a:r>
            <a:endParaRPr b="1"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b="1" lang="en" sz="2100">
                <a:solidFill>
                  <a:schemeClr val="lt1"/>
                </a:solidFill>
              </a:rPr>
              <a:t>Generating meaningful relationships</a:t>
            </a:r>
            <a:endParaRPr b="1"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b="1" lang="en" sz="2100">
                <a:solidFill>
                  <a:schemeClr val="lt1"/>
                </a:solidFill>
              </a:rPr>
              <a:t>Accessibility for all</a:t>
            </a:r>
            <a:endParaRPr b="1"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b="1" lang="en" sz="2100">
                <a:solidFill>
                  <a:schemeClr val="lt1"/>
                </a:solidFill>
              </a:rPr>
              <a:t>Beyond trust</a:t>
            </a:r>
            <a:endParaRPr b="1"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b="1" lang="en" sz="2100">
                <a:solidFill>
                  <a:schemeClr val="lt1"/>
                </a:solidFill>
              </a:rPr>
              <a:t>Tech humility</a:t>
            </a:r>
            <a:endParaRPr b="1" sz="21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 calcmode="lin" valueType="num">
                                      <p:cBhvr additive="base">
                                        <p:cTn dur="1000"/>
                                        <p:tgtEl>
                                          <p:spTgt spid="10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 calcmode="lin" valueType="num">
                                      <p:cBhvr additive="base">
                                        <p:cTn dur="1000"/>
                                        <p:tgtEl>
                                          <p:spTgt spid="10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 calcmode="lin" valueType="num">
                                      <p:cBhvr additive="base">
                                        <p:cTn dur="1000"/>
                                        <p:tgtEl>
                                          <p:spTgt spid="10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 calcmode="lin" valueType="num">
                                      <p:cBhvr additive="base">
                                        <p:cTn dur="1000"/>
                                        <p:tgtEl>
                                          <p:spTgt spid="10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anim calcmode="lin" valueType="num">
                                      <p:cBhvr additive="base">
                                        <p:cTn dur="1000"/>
                                        <p:tgtEl>
                                          <p:spTgt spid="10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311700" y="1876050"/>
            <a:ext cx="8520600" cy="13914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1018"/>
              <a:buFont typeface="Arial"/>
              <a:buNone/>
            </a:pPr>
            <a:r>
              <a:rPr lang="en" sz="2165">
                <a:solidFill>
                  <a:schemeClr val="lt1"/>
                </a:solidFill>
              </a:rPr>
              <a:t>Hummingbird is an</a:t>
            </a:r>
            <a:r>
              <a:rPr lang="en" sz="2165">
                <a:solidFill>
                  <a:schemeClr val="lt1"/>
                </a:solidFill>
              </a:rPr>
              <a:t> accessible and usable platform for researchers, that acknowledges neurodiversity and different ways of understanding. Designed to be simple, adaptable, and practical.</a:t>
            </a:r>
            <a:endParaRPr sz="3090">
              <a:solidFill>
                <a:schemeClr val="dk1"/>
              </a:solidFill>
            </a:endParaRPr>
          </a:p>
          <a:p>
            <a:pPr indent="0" lvl="0" marL="0" rtl="0" algn="ctr">
              <a:lnSpc>
                <a:spcPct val="95000"/>
              </a:lnSpc>
              <a:spcBef>
                <a:spcPts val="1200"/>
              </a:spcBef>
              <a:spcAft>
                <a:spcPts val="1200"/>
              </a:spcAft>
              <a:buSzPts val="1018"/>
              <a:buNone/>
            </a:pPr>
            <a:r>
              <a:t/>
            </a:r>
            <a:endParaRPr sz="2165">
              <a:solidFill>
                <a:schemeClr val="lt1"/>
              </a:solidFill>
            </a:endParaRPr>
          </a:p>
        </p:txBody>
      </p:sp>
      <p:sp>
        <p:nvSpPr>
          <p:cNvPr id="108" name="Google Shape;108;p19"/>
          <p:cNvSpPr txBox="1"/>
          <p:nvPr>
            <p:ph type="title"/>
          </p:nvPr>
        </p:nvSpPr>
        <p:spPr>
          <a:xfrm>
            <a:off x="244775" y="308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chemeClr val="lt1"/>
                </a:solidFill>
              </a:rPr>
              <a:t>Wellbeing</a:t>
            </a:r>
            <a:endParaRPr b="1" sz="2920">
              <a:solidFill>
                <a:schemeClr val="lt1"/>
              </a:solidFill>
            </a:endParaRPr>
          </a:p>
          <a:p>
            <a:pPr indent="0" lvl="0" marL="0" rtl="0" algn="l">
              <a:lnSpc>
                <a:spcPct val="115000"/>
              </a:lnSpc>
              <a:spcBef>
                <a:spcPts val="0"/>
              </a:spcBef>
              <a:spcAft>
                <a:spcPts val="1200"/>
              </a:spcAft>
              <a:buSzPts val="990"/>
              <a:buNone/>
            </a:pPr>
            <a:r>
              <a:t/>
            </a:r>
            <a:endParaRPr b="1" sz="162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063350"/>
            <a:ext cx="8520600" cy="372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lt1"/>
                </a:solidFill>
              </a:rPr>
              <a:t>R</a:t>
            </a:r>
            <a:r>
              <a:rPr b="1" lang="en">
                <a:solidFill>
                  <a:schemeClr val="lt1"/>
                </a:solidFill>
              </a:rPr>
              <a:t>esearchers (even outside of PAR research) often have lived experience</a:t>
            </a:r>
            <a:r>
              <a:rPr lang="en">
                <a:solidFill>
                  <a:schemeClr val="lt1"/>
                </a:solidFill>
              </a:rPr>
              <a:t>, neurodivergence, and experience mental health problems (Gwede et al. 2005) </a:t>
            </a:r>
            <a:endParaRPr>
              <a:solidFill>
                <a:srgbClr val="FF0000"/>
              </a:solidFill>
            </a:endParaRPr>
          </a:p>
          <a:p>
            <a:pPr indent="0" lvl="0" marL="0" rtl="0" algn="l">
              <a:spcBef>
                <a:spcPts val="1200"/>
              </a:spcBef>
              <a:spcAft>
                <a:spcPts val="0"/>
              </a:spcAft>
              <a:buNone/>
            </a:pPr>
            <a:r>
              <a:rPr b="1" lang="en">
                <a:solidFill>
                  <a:schemeClr val="lt1"/>
                </a:solidFill>
              </a:rPr>
              <a:t>Lived experience and neurodivergent researchers are extremely valuable</a:t>
            </a:r>
            <a:r>
              <a:rPr lang="en">
                <a:solidFill>
                  <a:schemeClr val="lt1"/>
                </a:solidFill>
              </a:rPr>
              <a:t>, but often marginalised from the research community </a:t>
            </a:r>
            <a:r>
              <a:rPr lang="en" u="sng">
                <a:solidFill>
                  <a:schemeClr val="lt1"/>
                </a:solidFill>
                <a:hlinkClick r:id="rId3">
                  <a:extLst>
                    <a:ext uri="{A12FA001-AC4F-418D-AE19-62706E023703}">
                      <ahyp:hlinkClr val="tx"/>
                    </a:ext>
                  </a:extLst>
                </a:hlinkClick>
              </a:rPr>
              <a:t>(</a:t>
            </a:r>
            <a:r>
              <a:rPr lang="en" u="sng">
                <a:solidFill>
                  <a:schemeClr val="lt1"/>
                </a:solidFill>
                <a:hlinkClick r:id="rId4">
                  <a:extLst>
                    <a:ext uri="{A12FA001-AC4F-418D-AE19-62706E023703}">
                      <ahyp:hlinkClr val="tx"/>
                    </a:ext>
                  </a:extLst>
                </a:hlinkClick>
              </a:rPr>
              <a:t>Russo and Bereford 2015</a:t>
            </a:r>
            <a:r>
              <a:rPr lang="en" u="sng">
                <a:solidFill>
                  <a:schemeClr val="lt1"/>
                </a:solidFill>
                <a:hlinkClick r:id="rId5">
                  <a:extLst>
                    <a:ext uri="{A12FA001-AC4F-418D-AE19-62706E023703}">
                      <ahyp:hlinkClr val="tx"/>
                    </a:ext>
                  </a:extLst>
                </a:hlinkClick>
              </a:rPr>
              <a:t>)</a:t>
            </a:r>
            <a:endParaRPr>
              <a:solidFill>
                <a:schemeClr val="lt1"/>
              </a:solidFill>
            </a:endParaRPr>
          </a:p>
          <a:p>
            <a:pPr indent="0" lvl="0" marL="0" rtl="0" algn="l">
              <a:spcBef>
                <a:spcPts val="1200"/>
              </a:spcBef>
              <a:spcAft>
                <a:spcPts val="0"/>
              </a:spcAft>
              <a:buNone/>
            </a:pPr>
            <a:r>
              <a:rPr lang="en">
                <a:solidFill>
                  <a:schemeClr val="lt1"/>
                </a:solidFill>
              </a:rPr>
              <a:t>An emphasis on the wellbeing of researchers </a:t>
            </a:r>
            <a:r>
              <a:rPr b="1" lang="en">
                <a:solidFill>
                  <a:schemeClr val="lt1"/>
                </a:solidFill>
              </a:rPr>
              <a:t>reduces personnel turnover and</a:t>
            </a:r>
            <a:r>
              <a:rPr b="1" lang="en">
                <a:solidFill>
                  <a:schemeClr val="lt1"/>
                </a:solidFill>
              </a:rPr>
              <a:t> enables long term relationships</a:t>
            </a:r>
            <a:r>
              <a:rPr lang="en">
                <a:solidFill>
                  <a:schemeClr val="lt1"/>
                </a:solidFill>
              </a:rPr>
              <a:t> that are central to participant </a:t>
            </a:r>
            <a:r>
              <a:rPr lang="en">
                <a:solidFill>
                  <a:schemeClr val="lt1"/>
                </a:solidFill>
              </a:rPr>
              <a:t>retention</a:t>
            </a:r>
            <a:r>
              <a:rPr lang="en">
                <a:solidFill>
                  <a:schemeClr val="lt1"/>
                </a:solidFill>
              </a:rPr>
              <a:t> (</a:t>
            </a:r>
            <a:r>
              <a:rPr lang="en">
                <a:solidFill>
                  <a:schemeClr val="lt1"/>
                </a:solidFill>
              </a:rPr>
              <a:t>Ochieng et al. 2021)</a:t>
            </a:r>
            <a:endParaRPr>
              <a:solidFill>
                <a:schemeClr val="lt1"/>
              </a:solidFill>
            </a:endParaRPr>
          </a:p>
          <a:p>
            <a:pPr indent="0" lvl="0" marL="0" rtl="0" algn="ctr">
              <a:spcBef>
                <a:spcPts val="1200"/>
              </a:spcBef>
              <a:spcAft>
                <a:spcPts val="0"/>
              </a:spcAft>
              <a:buNone/>
            </a:pPr>
            <a:r>
              <a:rPr b="1" lang="en">
                <a:solidFill>
                  <a:schemeClr val="lt1"/>
                </a:solidFill>
              </a:rPr>
              <a:t>Stakeholders will remain in the project longer if their wellbeing is supported.</a:t>
            </a:r>
            <a:endParaRPr b="1">
              <a:solidFill>
                <a:schemeClr val="lt1"/>
              </a:solidFill>
            </a:endParaRPr>
          </a:p>
          <a:p>
            <a:pPr indent="0" lvl="0" marL="0" rtl="0" algn="l">
              <a:spcBef>
                <a:spcPts val="1200"/>
              </a:spcBef>
              <a:spcAft>
                <a:spcPts val="1200"/>
              </a:spcAft>
              <a:buClr>
                <a:schemeClr val="dk1"/>
              </a:buClr>
              <a:buSzPts val="1100"/>
              <a:buFont typeface="Arial"/>
              <a:buNone/>
            </a:pPr>
            <a:r>
              <a:rPr lang="en">
                <a:solidFill>
                  <a:schemeClr val="lt1"/>
                </a:solidFill>
              </a:rPr>
              <a:t>Hummingbird is built with researcher wellbeing and accessibility in mind, to reduce burden and risk of burn-out, increasing researcher retention.</a:t>
            </a:r>
            <a:endParaRPr/>
          </a:p>
        </p:txBody>
      </p:sp>
      <p:sp>
        <p:nvSpPr>
          <p:cNvPr id="114" name="Google Shape;114;p20"/>
          <p:cNvSpPr txBox="1"/>
          <p:nvPr>
            <p:ph type="title"/>
          </p:nvPr>
        </p:nvSpPr>
        <p:spPr>
          <a:xfrm>
            <a:off x="244775" y="30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Wellbeing</a:t>
            </a:r>
            <a:endParaRPr b="1">
              <a:solidFill>
                <a:schemeClr val="lt1"/>
              </a:solidFill>
            </a:endParaRPr>
          </a:p>
          <a:p>
            <a:pPr indent="0" lvl="0" marL="0" rtl="0" algn="l">
              <a:lnSpc>
                <a:spcPct val="115000"/>
              </a:lnSpc>
              <a:spcBef>
                <a:spcPts val="0"/>
              </a:spcBef>
              <a:spcAft>
                <a:spcPts val="1200"/>
              </a:spcAft>
              <a:buNone/>
            </a:pPr>
            <a:r>
              <a:t/>
            </a:r>
            <a:endParaRPr b="1"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1" type="body"/>
          </p:nvPr>
        </p:nvSpPr>
        <p:spPr>
          <a:xfrm>
            <a:off x="311700" y="1615950"/>
            <a:ext cx="8520600" cy="191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en" sz="2900">
                <a:solidFill>
                  <a:schemeClr val="lt1"/>
                </a:solidFill>
              </a:rPr>
              <a:t>Include a collaborative resource bank on the platform for sharing LXP to improve relationships and researcher understanding.</a:t>
            </a:r>
            <a:endParaRPr sz="2900"/>
          </a:p>
        </p:txBody>
      </p:sp>
      <p:sp>
        <p:nvSpPr>
          <p:cNvPr id="120" name="Google Shape;120;p21"/>
          <p:cNvSpPr txBox="1"/>
          <p:nvPr>
            <p:ph type="title"/>
          </p:nvPr>
        </p:nvSpPr>
        <p:spPr>
          <a:xfrm>
            <a:off x="244775" y="23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Generating Meaningful Relationships</a:t>
            </a:r>
            <a:endParaRPr b="1">
              <a:solidFill>
                <a:schemeClr val="lt1"/>
              </a:solidFill>
            </a:endParaRPr>
          </a:p>
          <a:p>
            <a:pPr indent="0" lvl="0" marL="0" rtl="0" algn="l">
              <a:lnSpc>
                <a:spcPct val="115000"/>
              </a:lnSpc>
              <a:spcBef>
                <a:spcPts val="0"/>
              </a:spcBef>
              <a:spcAft>
                <a:spcPts val="1200"/>
              </a:spcAft>
              <a:buNone/>
            </a:pPr>
            <a:r>
              <a:t/>
            </a:r>
            <a:endParaRPr b="1"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